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8" r:id="rId2"/>
    <p:sldId id="265" r:id="rId3"/>
    <p:sldId id="277" r:id="rId4"/>
    <p:sldId id="273" r:id="rId5"/>
    <p:sldId id="274" r:id="rId6"/>
    <p:sldId id="270" r:id="rId7"/>
    <p:sldId id="278" r:id="rId8"/>
    <p:sldId id="279" r:id="rId9"/>
    <p:sldId id="266" r:id="rId10"/>
    <p:sldId id="258" r:id="rId11"/>
    <p:sldId id="261" r:id="rId12"/>
    <p:sldId id="260" r:id="rId13"/>
    <p:sldId id="262" r:id="rId14"/>
    <p:sldId id="286" r:id="rId15"/>
    <p:sldId id="281" r:id="rId16"/>
    <p:sldId id="282" r:id="rId17"/>
    <p:sldId id="283" r:id="rId18"/>
    <p:sldId id="287" r:id="rId19"/>
    <p:sldId id="285" r:id="rId20"/>
    <p:sldId id="288" r:id="rId21"/>
    <p:sldId id="269" r:id="rId22"/>
    <p:sldId id="264" r:id="rId2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108" d="100"/>
          <a:sy n="108" d="100"/>
        </p:scale>
        <p:origin x="171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accent1">
                    <a:lumMod val="75000"/>
                  </a:schemeClr>
                </a:solidFill>
              </a:rPr>
              <a:t>UNR Gateway</a:t>
            </a:r>
            <a:r>
              <a:rPr lang="en-US" sz="2000" b="1" baseline="0">
                <a:solidFill>
                  <a:schemeClr val="accent1">
                    <a:lumMod val="75000"/>
                  </a:schemeClr>
                </a:solidFill>
              </a:rPr>
              <a:t> Path Enrollment, 2013-14 thru 2016-17</a:t>
            </a:r>
            <a:endParaRPr lang="en-US" sz="2000" b="1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7702342271081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893052525060878E-2"/>
          <c:y val="0.12283094750142534"/>
          <c:w val="0.89240413622995918"/>
          <c:h val="0.716971816879054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'Yr 1 Outcomes by inst'!$A$66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 1 Outcomes by inst'!$B$65:$C$65</c:f>
              <c:strCache>
                <c:ptCount val="2"/>
                <c:pt idx="0">
                  <c:v>Math</c:v>
                </c:pt>
                <c:pt idx="1">
                  <c:v>English</c:v>
                </c:pt>
              </c:strCache>
            </c:strRef>
          </c:cat>
          <c:val>
            <c:numRef>
              <c:f>'Yr 1 Outcomes by inst'!$B$66:$C$66</c:f>
              <c:numCache>
                <c:formatCode>0.0%</c:formatCode>
                <c:ptCount val="2"/>
                <c:pt idx="0">
                  <c:v>0.98899999999999999</c:v>
                </c:pt>
                <c:pt idx="1">
                  <c:v>0.996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A0-4D81-8CAE-A508F8D053F4}"/>
            </c:ext>
          </c:extLst>
        </c:ser>
        <c:ser>
          <c:idx val="1"/>
          <c:order val="1"/>
          <c:tx>
            <c:strRef>
              <c:f>'Yr 1 Outcomes by inst'!$A$67</c:f>
              <c:strCache>
                <c:ptCount val="1"/>
                <c:pt idx="0">
                  <c:v>2014-15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 1 Outcomes by inst'!$B$65:$C$65</c:f>
              <c:strCache>
                <c:ptCount val="2"/>
                <c:pt idx="0">
                  <c:v>Math</c:v>
                </c:pt>
                <c:pt idx="1">
                  <c:v>English</c:v>
                </c:pt>
              </c:strCache>
            </c:strRef>
          </c:cat>
          <c:val>
            <c:numRef>
              <c:f>'Yr 1 Outcomes by inst'!$B$67:$C$67</c:f>
              <c:numCache>
                <c:formatCode>0.0%</c:formatCode>
                <c:ptCount val="2"/>
                <c:pt idx="0">
                  <c:v>0.98599999999999999</c:v>
                </c:pt>
                <c:pt idx="1">
                  <c:v>0.99299999999999999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A0-4D81-8CAE-A508F8D053F4}"/>
            </c:ext>
          </c:extLst>
        </c:ser>
        <c:ser>
          <c:idx val="2"/>
          <c:order val="2"/>
          <c:tx>
            <c:strRef>
              <c:f>'Yr 1 Outcomes by inst'!$A$68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 1 Outcomes by inst'!$B$65:$C$65</c:f>
              <c:strCache>
                <c:ptCount val="2"/>
                <c:pt idx="0">
                  <c:v>Math</c:v>
                </c:pt>
                <c:pt idx="1">
                  <c:v>English</c:v>
                </c:pt>
              </c:strCache>
            </c:strRef>
          </c:cat>
          <c:val>
            <c:numRef>
              <c:f>'Yr 1 Outcomes by inst'!$B$68:$C$68</c:f>
              <c:numCache>
                <c:formatCode>0.0%</c:formatCode>
                <c:ptCount val="2"/>
                <c:pt idx="0">
                  <c:v>0.98799999999999999</c:v>
                </c:pt>
                <c:pt idx="1">
                  <c:v>0.995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A0-4D81-8CAE-A508F8D053F4}"/>
            </c:ext>
          </c:extLst>
        </c:ser>
        <c:ser>
          <c:idx val="3"/>
          <c:order val="3"/>
          <c:tx>
            <c:strRef>
              <c:f>'Yr 1 Outcomes by inst'!$A$69</c:f>
              <c:strCache>
                <c:ptCount val="1"/>
                <c:pt idx="0">
                  <c:v>2016-17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 1 Outcomes by inst'!$B$65:$C$65</c:f>
              <c:strCache>
                <c:ptCount val="2"/>
                <c:pt idx="0">
                  <c:v>Math</c:v>
                </c:pt>
                <c:pt idx="1">
                  <c:v>English</c:v>
                </c:pt>
              </c:strCache>
            </c:strRef>
          </c:cat>
          <c:val>
            <c:numRef>
              <c:f>'Yr 1 Outcomes by inst'!$B$69:$C$69</c:f>
              <c:numCache>
                <c:formatCode>0.0%</c:formatCode>
                <c:ptCount val="2"/>
                <c:pt idx="0">
                  <c:v>0.98899999999999999</c:v>
                </c:pt>
                <c:pt idx="1">
                  <c:v>0.99299999999999999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A0-4D81-8CAE-A508F8D05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776464"/>
        <c:axId val="481776792"/>
      </c:barChart>
      <c:catAx>
        <c:axId val="48177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776792"/>
        <c:crosses val="autoZero"/>
        <c:auto val="1"/>
        <c:lblAlgn val="ctr"/>
        <c:lblOffset val="100"/>
        <c:noMultiLvlLbl val="0"/>
      </c:catAx>
      <c:valAx>
        <c:axId val="481776792"/>
        <c:scaling>
          <c:orientation val="minMax"/>
          <c:max val="1"/>
          <c:min val="0.7500000000000001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77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153370599043896"/>
          <c:y val="0.93245597016948167"/>
          <c:w val="0.48340518095394391"/>
          <c:h val="6.21229379842032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2"/>
                </a:solidFill>
              </a:rPr>
              <a:t>TMCC Gateway Path Enrollment, 2016-17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111216519621794E-2"/>
          <c:y val="0.11625206035748746"/>
          <c:w val="0.88979239793820952"/>
          <c:h val="0.766236456451770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34925">
              <a:solidFill>
                <a:schemeClr val="tx1"/>
              </a:solidFill>
              <a:prstDash val="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 1 Outcomes by inst'!$A$42:$A$43</c:f>
              <c:strCache>
                <c:ptCount val="2"/>
                <c:pt idx="0">
                  <c:v>Math</c:v>
                </c:pt>
                <c:pt idx="1">
                  <c:v>English</c:v>
                </c:pt>
              </c:strCache>
            </c:strRef>
          </c:cat>
          <c:val>
            <c:numRef>
              <c:f>'Yr 1 Outcomes by inst'!$B$42:$B$43</c:f>
              <c:numCache>
                <c:formatCode>0.0%</c:formatCode>
                <c:ptCount val="2"/>
                <c:pt idx="0">
                  <c:v>0.75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2-44A6-900F-49C724B039F0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 1 Outcomes by inst'!$A$42:$A$43</c:f>
              <c:strCache>
                <c:ptCount val="2"/>
                <c:pt idx="0">
                  <c:v>Math</c:v>
                </c:pt>
                <c:pt idx="1">
                  <c:v>English</c:v>
                </c:pt>
              </c:strCache>
            </c:strRef>
          </c:cat>
          <c:val>
            <c:numRef>
              <c:f>'Yr 1 Outcomes by inst'!$C$42:$C$43</c:f>
              <c:numCache>
                <c:formatCode>0.0%</c:formatCode>
                <c:ptCount val="2"/>
                <c:pt idx="0">
                  <c:v>0.69976171564733913</c:v>
                </c:pt>
                <c:pt idx="1">
                  <c:v>0.84749801429706118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E2-44A6-900F-49C724B03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090400"/>
        <c:axId val="214090072"/>
      </c:barChart>
      <c:catAx>
        <c:axId val="21409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90072"/>
        <c:crosses val="autoZero"/>
        <c:auto val="1"/>
        <c:lblAlgn val="ctr"/>
        <c:lblOffset val="100"/>
        <c:noMultiLvlLbl val="0"/>
      </c:catAx>
      <c:valAx>
        <c:axId val="214090072"/>
        <c:scaling>
          <c:orientation val="minMax"/>
          <c:max val="0.9"/>
          <c:min val="0.65000000000000013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9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tx2"/>
                </a:solidFill>
              </a:rPr>
              <a:t>WNC</a:t>
            </a:r>
            <a:r>
              <a:rPr lang="en-US" sz="2000" b="1" baseline="0">
                <a:solidFill>
                  <a:schemeClr val="tx2"/>
                </a:solidFill>
              </a:rPr>
              <a:t> Gateway Path Enrollment, 2016-17</a:t>
            </a:r>
            <a:endParaRPr lang="en-US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1377637130801688"/>
          <c:y val="1.60256410256410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34925">
              <a:solidFill>
                <a:schemeClr val="tx1"/>
              </a:solidFill>
              <a:prstDash val="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 1 Outcomes by inst'!$O$42:$O$43</c:f>
              <c:strCache>
                <c:ptCount val="2"/>
                <c:pt idx="0">
                  <c:v>Math</c:v>
                </c:pt>
                <c:pt idx="1">
                  <c:v>English</c:v>
                </c:pt>
              </c:strCache>
            </c:strRef>
          </c:cat>
          <c:val>
            <c:numRef>
              <c:f>'Yr 1 Outcomes by inst'!$P$42:$P$43</c:f>
              <c:numCache>
                <c:formatCode>0.0%</c:formatCode>
                <c:ptCount val="2"/>
                <c:pt idx="0">
                  <c:v>0.8</c:v>
                </c:pt>
                <c:pt idx="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11-4955-ABF8-76E42EACE29A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 1 Outcomes by inst'!$O$42:$O$43</c:f>
              <c:strCache>
                <c:ptCount val="2"/>
                <c:pt idx="0">
                  <c:v>Math</c:v>
                </c:pt>
                <c:pt idx="1">
                  <c:v>English</c:v>
                </c:pt>
              </c:strCache>
            </c:strRef>
          </c:cat>
          <c:val>
            <c:numRef>
              <c:f>'Yr 1 Outcomes by inst'!$Q$42:$Q$43</c:f>
              <c:numCache>
                <c:formatCode>0.0%</c:formatCode>
                <c:ptCount val="2"/>
                <c:pt idx="0">
                  <c:v>0.84431977559607296</c:v>
                </c:pt>
                <c:pt idx="1">
                  <c:v>0.8457223001402524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11-4955-ABF8-76E42EACE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645120"/>
        <c:axId val="479438856"/>
      </c:barChart>
      <c:catAx>
        <c:axId val="37964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438856"/>
        <c:crosses val="autoZero"/>
        <c:auto val="1"/>
        <c:lblAlgn val="ctr"/>
        <c:lblOffset val="100"/>
        <c:noMultiLvlLbl val="0"/>
      </c:catAx>
      <c:valAx>
        <c:axId val="479438856"/>
        <c:scaling>
          <c:orientation val="minMax"/>
          <c:max val="0.9"/>
          <c:min val="0.65000000000000013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64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'4 YEAR ENROLLED '!$C$2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invertIfNegative val="0"/>
          <c:dPt>
            <c:idx val="0"/>
            <c:invertIfNegative val="0"/>
            <c:bubble3D val="0"/>
            <c:spPr>
              <a:ln>
                <a:noFill/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1-2140-4AA1-9710-0A26491457E8}"/>
              </c:ext>
            </c:extLst>
          </c:dPt>
          <c:dPt>
            <c:idx val="1"/>
            <c:invertIfNegative val="0"/>
            <c:bubble3D val="0"/>
            <c:spPr>
              <a:ln>
                <a:noFill/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3-2140-4AA1-9710-0A26491457E8}"/>
              </c:ext>
            </c:extLst>
          </c:dPt>
          <c:dPt>
            <c:idx val="2"/>
            <c:invertIfNegative val="0"/>
            <c:bubble3D val="0"/>
            <c:spPr>
              <a:ln>
                <a:noFill/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5-2140-4AA1-9710-0A26491457E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7-2140-4AA1-9710-0A26491457E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9-2140-4AA1-9710-0A26491457E8}"/>
              </c:ext>
            </c:extLst>
          </c:dPt>
          <c:dPt>
            <c:idx val="6"/>
            <c:invertIfNegative val="0"/>
            <c:bubble3D val="0"/>
            <c:spPr>
              <a:ln>
                <a:noFill/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B-2140-4AA1-9710-0A26491457E8}"/>
              </c:ext>
            </c:extLst>
          </c:dPt>
          <c:dPt>
            <c:idx val="7"/>
            <c:invertIfNegative val="0"/>
            <c:bubble3D val="0"/>
            <c:spPr>
              <a:ln>
                <a:noFill/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D-2140-4AA1-9710-0A26491457E8}"/>
              </c:ext>
            </c:extLst>
          </c:dPt>
          <c:dPt>
            <c:idx val="8"/>
            <c:invertIfNegative val="0"/>
            <c:bubble3D val="0"/>
            <c:spPr>
              <a:ln>
                <a:noFill/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F-2140-4AA1-9710-0A26491457E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1-2140-4AA1-9710-0A26491457E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3-2140-4AA1-9710-0A26491457E8}"/>
              </c:ext>
            </c:extLst>
          </c:dPt>
          <c:dLbls>
            <c:dLbl>
              <c:idx val="0"/>
              <c:layout>
                <c:manualLayout>
                  <c:x val="2.7573395711446803E-3"/>
                  <c:y val="-0.340292532385943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40-4AA1-9710-0A26491457E8}"/>
                </c:ext>
              </c:extLst>
            </c:dLbl>
            <c:dLbl>
              <c:idx val="1"/>
              <c:layout>
                <c:manualLayout>
                  <c:x val="1.3786697855723148E-3"/>
                  <c:y val="-0.34585972364025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40-4AA1-9710-0A26491457E8}"/>
                </c:ext>
              </c:extLst>
            </c:dLbl>
            <c:dLbl>
              <c:idx val="2"/>
              <c:layout>
                <c:manualLayout>
                  <c:x val="2.0305526251283451E-3"/>
                  <c:y val="-0.33504971025544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40-4AA1-9710-0A26491457E8}"/>
                </c:ext>
              </c:extLst>
            </c:dLbl>
            <c:dLbl>
              <c:idx val="3"/>
              <c:layout>
                <c:manualLayout>
                  <c:x val="1.3786697855722896E-3"/>
                  <c:y val="-0.353435666904980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40-4AA1-9710-0A26491457E8}"/>
                </c:ext>
              </c:extLst>
            </c:dLbl>
            <c:dLbl>
              <c:idx val="4"/>
              <c:layout>
                <c:manualLayout>
                  <c:x val="-8.8734226986364635E-4"/>
                  <c:y val="-0.376376764816579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40-4AA1-9710-0A26491457E8}"/>
                </c:ext>
              </c:extLst>
            </c:dLbl>
            <c:dLbl>
              <c:idx val="6"/>
              <c:layout>
                <c:manualLayout>
                  <c:x val="-6.1665619818454158E-3"/>
                  <c:y val="-0.30195558387931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140-4AA1-9710-0A26491457E8}"/>
                </c:ext>
              </c:extLst>
            </c:dLbl>
            <c:dLbl>
              <c:idx val="7"/>
              <c:layout>
                <c:manualLayout>
                  <c:x val="-7.1636550511757142E-4"/>
                  <c:y val="-0.29794747190232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140-4AA1-9710-0A26491457E8}"/>
                </c:ext>
              </c:extLst>
            </c:dLbl>
            <c:dLbl>
              <c:idx val="8"/>
              <c:layout>
                <c:manualLayout>
                  <c:x val="-1.0110128301132295E-16"/>
                  <c:y val="-0.355375925717638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140-4AA1-9710-0A26491457E8}"/>
                </c:ext>
              </c:extLst>
            </c:dLbl>
            <c:dLbl>
              <c:idx val="9"/>
              <c:layout>
                <c:manualLayout>
                  <c:x val="2.7573395711445793E-3"/>
                  <c:y val="-0.34157443183288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140-4AA1-9710-0A26491457E8}"/>
                </c:ext>
              </c:extLst>
            </c:dLbl>
            <c:dLbl>
              <c:idx val="10"/>
              <c:layout>
                <c:manualLayout>
                  <c:x val="-2.0220256602264589E-16"/>
                  <c:y val="-0.35827577652158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140-4AA1-9710-0A26491457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'4 YEAR ENROLLED '!$A$3:$B$15</c:f>
              <c:multiLvlStrCache>
                <c:ptCount val="11"/>
                <c:lvl>
                  <c:pt idx="0">
                    <c:v>2013-14</c:v>
                  </c:pt>
                  <c:pt idx="1">
                    <c:v>2014-15</c:v>
                  </c:pt>
                  <c:pt idx="2">
                    <c:v>2015-16</c:v>
                  </c:pt>
                  <c:pt idx="3">
                    <c:v>2016-17</c:v>
                  </c:pt>
                  <c:pt idx="4">
                    <c:v>2017-18</c:v>
                  </c:pt>
                  <c:pt idx="6">
                    <c:v>2013-14</c:v>
                  </c:pt>
                  <c:pt idx="7">
                    <c:v>2014-15</c:v>
                  </c:pt>
                  <c:pt idx="8">
                    <c:v>2015-16</c:v>
                  </c:pt>
                  <c:pt idx="9">
                    <c:v>2016-17</c:v>
                  </c:pt>
                  <c:pt idx="10">
                    <c:v>2017-18</c:v>
                  </c:pt>
                </c:lvl>
                <c:lvl>
                  <c:pt idx="5">
                    <c:v>  </c:v>
                  </c:pt>
                  <c:pt idx="8">
                    <c:v>  </c:v>
                  </c:pt>
                </c:lvl>
              </c:multiLvlStrCache>
            </c:multiLvlStrRef>
          </c:cat>
          <c:val>
            <c:numRef>
              <c:f>'4 YEAR ENROLLED '!$C$3:$C$15</c:f>
              <c:numCache>
                <c:formatCode>0.0%</c:formatCode>
                <c:ptCount val="11"/>
                <c:pt idx="0">
                  <c:v>0.85199999999999998</c:v>
                </c:pt>
                <c:pt idx="1">
                  <c:v>0.88200000000000001</c:v>
                </c:pt>
                <c:pt idx="2">
                  <c:v>0.86899999999999999</c:v>
                </c:pt>
                <c:pt idx="3">
                  <c:v>0.91200000000000003</c:v>
                </c:pt>
                <c:pt idx="4">
                  <c:v>1</c:v>
                </c:pt>
                <c:pt idx="6">
                  <c:v>0.76300000000000001</c:v>
                </c:pt>
                <c:pt idx="7">
                  <c:v>0.72499999999999998</c:v>
                </c:pt>
                <c:pt idx="8">
                  <c:v>0.91200000000000003</c:v>
                </c:pt>
                <c:pt idx="9">
                  <c:v>0.85</c:v>
                </c:pt>
                <c:pt idx="1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140-4AA1-9710-0A2649145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058112"/>
        <c:axId val="106059648"/>
      </c:barChart>
      <c:catAx>
        <c:axId val="10605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/>
            </a:pPr>
            <a:endParaRPr lang="en-US"/>
          </a:p>
        </c:txPr>
        <c:crossAx val="106059648"/>
        <c:crosses val="autoZero"/>
        <c:auto val="1"/>
        <c:lblAlgn val="ctr"/>
        <c:lblOffset val="100"/>
        <c:noMultiLvlLbl val="0"/>
      </c:catAx>
      <c:valAx>
        <c:axId val="106059648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60581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1-5532-46F7-8BFF-D11408204C0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3-5532-46F7-8BFF-D11408204C0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5-5532-46F7-8BFF-D11408204C0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7-5532-46F7-8BFF-D11408204C03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9-5532-46F7-8BFF-D11408204C03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B-5532-46F7-8BFF-D11408204C03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D-5532-46F7-8BFF-D11408204C03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F-5532-46F7-8BFF-D11408204C03}"/>
              </c:ext>
            </c:extLst>
          </c:dPt>
          <c:dLbls>
            <c:dLbl>
              <c:idx val="7"/>
              <c:layout>
                <c:manualLayout>
                  <c:x val="-1.4124293785311253E-3"/>
                  <c:y val="4.8847130788769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532-46F7-8BFF-D11408204C03}"/>
                </c:ext>
              </c:extLst>
            </c:dLbl>
            <c:dLbl>
              <c:idx val="12"/>
              <c:layout>
                <c:manualLayout>
                  <c:x val="0"/>
                  <c:y val="-1.9538852315507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532-46F7-8BFF-D11408204C03}"/>
                </c:ext>
              </c:extLst>
            </c:dLbl>
            <c:dLbl>
              <c:idx val="14"/>
              <c:layout>
                <c:manualLayout>
                  <c:x val="2.8248587570620432E-3"/>
                  <c:y val="1.4654139236630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532-46F7-8BFF-D11408204C03}"/>
                </c:ext>
              </c:extLst>
            </c:dLbl>
            <c:dLbl>
              <c:idx val="21"/>
              <c:layout>
                <c:manualLayout>
                  <c:x val="-5.649717514124397E-3"/>
                  <c:y val="1.2211782697192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32-46F7-8BFF-D11408204C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'2 YEAR ENROLLED'!$A$3:$B$29</c:f>
              <c:multiLvlStrCache>
                <c:ptCount val="23"/>
                <c:lvl>
                  <c:pt idx="0">
                    <c:v>2013-14</c:v>
                  </c:pt>
                  <c:pt idx="1">
                    <c:v>2014-15</c:v>
                  </c:pt>
                  <c:pt idx="2">
                    <c:v>2015-16</c:v>
                  </c:pt>
                  <c:pt idx="3">
                    <c:v>2016-17</c:v>
                  </c:pt>
                  <c:pt idx="4">
                    <c:v>2017-18</c:v>
                  </c:pt>
                  <c:pt idx="6">
                    <c:v>2013-14</c:v>
                  </c:pt>
                  <c:pt idx="7">
                    <c:v>2014-15</c:v>
                  </c:pt>
                  <c:pt idx="8">
                    <c:v>2015-16</c:v>
                  </c:pt>
                  <c:pt idx="9">
                    <c:v>2016-17</c:v>
                  </c:pt>
                  <c:pt idx="10">
                    <c:v>2017-18</c:v>
                  </c:pt>
                  <c:pt idx="12">
                    <c:v>2013-14</c:v>
                  </c:pt>
                  <c:pt idx="13">
                    <c:v>2014-15</c:v>
                  </c:pt>
                  <c:pt idx="14">
                    <c:v>2015-16</c:v>
                  </c:pt>
                  <c:pt idx="15">
                    <c:v>2016-17</c:v>
                  </c:pt>
                  <c:pt idx="16">
                    <c:v>2017-18</c:v>
                  </c:pt>
                  <c:pt idx="18">
                    <c:v>2013-14</c:v>
                  </c:pt>
                  <c:pt idx="19">
                    <c:v>2014-15</c:v>
                  </c:pt>
                  <c:pt idx="20">
                    <c:v>2015-16</c:v>
                  </c:pt>
                  <c:pt idx="21">
                    <c:v>2016-17</c:v>
                  </c:pt>
                  <c:pt idx="22">
                    <c:v>2017-18</c:v>
                  </c:pt>
                </c:lvl>
                <c:lvl>
                  <c:pt idx="5">
                    <c:v>  </c:v>
                  </c:pt>
                  <c:pt idx="11">
                    <c:v>  </c:v>
                  </c:pt>
                  <c:pt idx="17">
                    <c:v>  </c:v>
                  </c:pt>
                </c:lvl>
              </c:multiLvlStrCache>
            </c:multiLvlStrRef>
          </c:cat>
          <c:val>
            <c:numRef>
              <c:f>'2 YEAR ENROLLED'!$C$3:$C$29</c:f>
              <c:numCache>
                <c:formatCode>0.0%</c:formatCode>
                <c:ptCount val="23"/>
                <c:pt idx="0">
                  <c:v>0.32800000000000001</c:v>
                </c:pt>
                <c:pt idx="1">
                  <c:v>0.41099999999999998</c:v>
                </c:pt>
                <c:pt idx="2">
                  <c:v>0.46899999999999997</c:v>
                </c:pt>
                <c:pt idx="3">
                  <c:v>0.55000000000000004</c:v>
                </c:pt>
                <c:pt idx="4">
                  <c:v>0.7</c:v>
                </c:pt>
                <c:pt idx="6">
                  <c:v>0.67800000000000005</c:v>
                </c:pt>
                <c:pt idx="7">
                  <c:v>0.65400000000000003</c:v>
                </c:pt>
                <c:pt idx="8">
                  <c:v>0.69699999999999995</c:v>
                </c:pt>
                <c:pt idx="9">
                  <c:v>0.75</c:v>
                </c:pt>
                <c:pt idx="10">
                  <c:v>0.85</c:v>
                </c:pt>
                <c:pt idx="12">
                  <c:v>0.64</c:v>
                </c:pt>
                <c:pt idx="13">
                  <c:v>0.63600000000000001</c:v>
                </c:pt>
                <c:pt idx="14">
                  <c:v>0.63200000000000001</c:v>
                </c:pt>
                <c:pt idx="15">
                  <c:v>0.75</c:v>
                </c:pt>
                <c:pt idx="16">
                  <c:v>0.85</c:v>
                </c:pt>
                <c:pt idx="18">
                  <c:v>0.68799999999999994</c:v>
                </c:pt>
                <c:pt idx="19">
                  <c:v>0.76100000000000001</c:v>
                </c:pt>
                <c:pt idx="20">
                  <c:v>0.82</c:v>
                </c:pt>
                <c:pt idx="21">
                  <c:v>0.8</c:v>
                </c:pt>
                <c:pt idx="22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532-46F7-8BFF-D11408204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637952"/>
        <c:axId val="60639488"/>
      </c:barChart>
      <c:catAx>
        <c:axId val="6063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en-US"/>
          </a:p>
        </c:txPr>
        <c:crossAx val="60639488"/>
        <c:crosses val="autoZero"/>
        <c:auto val="1"/>
        <c:lblAlgn val="ctr"/>
        <c:lblOffset val="100"/>
        <c:noMultiLvlLbl val="0"/>
      </c:catAx>
      <c:valAx>
        <c:axId val="6063948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en-US"/>
          </a:p>
        </c:txPr>
        <c:crossAx val="60637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1-B5ED-4D30-BAC5-418D4CF634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3-B5ED-4D30-BAC5-418D4CF634B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5-B5ED-4D30-BAC5-418D4CF634B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7-B5ED-4D30-BAC5-418D4CF634B8}"/>
              </c:ext>
            </c:extLst>
          </c:dPt>
          <c:dLbls>
            <c:dLbl>
              <c:idx val="4"/>
              <c:layout>
                <c:manualLayout>
                  <c:x val="-5.1353281645794929E-17"/>
                  <c:y val="-4.19741188244338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682017688965354E-2"/>
                      <c:h val="3.10328651841980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5ED-4D30-BAC5-418D4CF634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'4 YEAR ENROLLED '!$A$35:$B$47</c:f>
              <c:multiLvlStrCache>
                <c:ptCount val="11"/>
                <c:lvl>
                  <c:pt idx="0">
                    <c:v>2013-14</c:v>
                  </c:pt>
                  <c:pt idx="1">
                    <c:v>2014-15</c:v>
                  </c:pt>
                  <c:pt idx="2">
                    <c:v>2015-16</c:v>
                  </c:pt>
                  <c:pt idx="3">
                    <c:v>2016-17</c:v>
                  </c:pt>
                  <c:pt idx="4">
                    <c:v>2017-18</c:v>
                  </c:pt>
                  <c:pt idx="6">
                    <c:v>2013-14</c:v>
                  </c:pt>
                  <c:pt idx="7">
                    <c:v>2014-15</c:v>
                  </c:pt>
                  <c:pt idx="8">
                    <c:v>2015-16</c:v>
                  </c:pt>
                  <c:pt idx="9">
                    <c:v>2016-17</c:v>
                  </c:pt>
                  <c:pt idx="10">
                    <c:v>2017-18</c:v>
                  </c:pt>
                </c:lvl>
                <c:lvl>
                  <c:pt idx="5">
                    <c:v>  </c:v>
                  </c:pt>
                  <c:pt idx="8">
                    <c:v>  </c:v>
                  </c:pt>
                </c:lvl>
              </c:multiLvlStrCache>
            </c:multiLvlStrRef>
          </c:cat>
          <c:val>
            <c:numRef>
              <c:f>'4 YEAR ENROLLED '!$C$35:$C$47</c:f>
              <c:numCache>
                <c:formatCode>0.0%</c:formatCode>
                <c:ptCount val="11"/>
                <c:pt idx="0">
                  <c:v>0.92300000000000004</c:v>
                </c:pt>
                <c:pt idx="1">
                  <c:v>0.92500000000000004</c:v>
                </c:pt>
                <c:pt idx="2">
                  <c:v>0.92900000000000005</c:v>
                </c:pt>
                <c:pt idx="3">
                  <c:v>0.95</c:v>
                </c:pt>
                <c:pt idx="4">
                  <c:v>1</c:v>
                </c:pt>
                <c:pt idx="6">
                  <c:v>0.68799999999999994</c:v>
                </c:pt>
                <c:pt idx="7">
                  <c:v>0.73299999999999998</c:v>
                </c:pt>
                <c:pt idx="8">
                  <c:v>0.79700000000000004</c:v>
                </c:pt>
                <c:pt idx="9">
                  <c:v>0.85</c:v>
                </c:pt>
                <c:pt idx="1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ED-4D30-BAC5-418D4CF63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515072"/>
        <c:axId val="60516608"/>
      </c:barChart>
      <c:catAx>
        <c:axId val="60515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0516608"/>
        <c:crosses val="autoZero"/>
        <c:auto val="1"/>
        <c:lblAlgn val="ctr"/>
        <c:lblOffset val="100"/>
        <c:noMultiLvlLbl val="0"/>
      </c:catAx>
      <c:valAx>
        <c:axId val="60516608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05150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1-8459-4963-BBB9-41B70700DFA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3-8459-4963-BBB9-41B70700DFA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5-8459-4963-BBB9-41B70700DFA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7-8459-4963-BBB9-41B70700DFA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9-8459-4963-BBB9-41B70700DFA1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B-8459-4963-BBB9-41B70700DFA1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D-8459-4963-BBB9-41B70700DFA1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F-8459-4963-BBB9-41B70700DFA1}"/>
              </c:ext>
            </c:extLst>
          </c:dPt>
          <c:dLbls>
            <c:dLbl>
              <c:idx val="0"/>
              <c:layout>
                <c:manualLayout>
                  <c:x val="4.2145686687637737E-3"/>
                  <c:y val="5.8478280038668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EAA-4856-B972-18EB3B78BA1C}"/>
                </c:ext>
              </c:extLst>
            </c:dLbl>
            <c:dLbl>
              <c:idx val="6"/>
              <c:layout>
                <c:manualLayout>
                  <c:x val="0"/>
                  <c:y val="-1.7543484011600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459-4963-BBB9-41B70700DFA1}"/>
                </c:ext>
              </c:extLst>
            </c:dLbl>
            <c:dLbl>
              <c:idx val="7"/>
              <c:layout>
                <c:manualLayout>
                  <c:x val="2.8097124458425159E-3"/>
                  <c:y val="2.339131201546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459-4963-BBB9-41B70700DFA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3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8459-4963-BBB9-41B70700DFA1}"/>
                </c:ext>
              </c:extLst>
            </c:dLbl>
            <c:dLbl>
              <c:idx val="12"/>
              <c:layout>
                <c:manualLayout>
                  <c:x val="-1.404856222921258E-3"/>
                  <c:y val="8.7717420058004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459-4963-BBB9-41B70700DFA1}"/>
                </c:ext>
              </c:extLst>
            </c:dLbl>
            <c:dLbl>
              <c:idx val="13"/>
              <c:layout>
                <c:manualLayout>
                  <c:x val="2.8097124458425159E-3"/>
                  <c:y val="-8.771626891075915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3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388953361096393E-2"/>
                      <c:h val="6.10220852203514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8459-4963-BBB9-41B70700DFA1}"/>
                </c:ext>
              </c:extLst>
            </c:dLbl>
            <c:dLbl>
              <c:idx val="14"/>
              <c:layout>
                <c:manualLayout>
                  <c:x val="1.404856222921258E-3"/>
                  <c:y val="-2.923914001933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459-4963-BBB9-41B70700DFA1}"/>
                </c:ext>
              </c:extLst>
            </c:dLbl>
            <c:dLbl>
              <c:idx val="18"/>
              <c:layout>
                <c:manualLayout>
                  <c:x val="2.8097124458425159E-3"/>
                  <c:y val="2.3391312015467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459-4963-BBB9-41B70700DFA1}"/>
                </c:ext>
              </c:extLst>
            </c:dLbl>
            <c:dLbl>
              <c:idx val="21"/>
              <c:layout>
                <c:manualLayout>
                  <c:x val="0"/>
                  <c:y val="1.1695656007733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459-4963-BBB9-41B70700DF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'2 YEAR ENROLLED'!$A$42:$B$68</c:f>
              <c:multiLvlStrCache>
                <c:ptCount val="23"/>
                <c:lvl>
                  <c:pt idx="0">
                    <c:v>2013-14</c:v>
                  </c:pt>
                  <c:pt idx="1">
                    <c:v>2014-15</c:v>
                  </c:pt>
                  <c:pt idx="2">
                    <c:v>2015-16</c:v>
                  </c:pt>
                  <c:pt idx="3">
                    <c:v>2016-17</c:v>
                  </c:pt>
                  <c:pt idx="4">
                    <c:v>2017-18</c:v>
                  </c:pt>
                  <c:pt idx="6">
                    <c:v>2013-14</c:v>
                  </c:pt>
                  <c:pt idx="7">
                    <c:v>2014-15</c:v>
                  </c:pt>
                  <c:pt idx="8">
                    <c:v>2015-16</c:v>
                  </c:pt>
                  <c:pt idx="9">
                    <c:v>2016-17</c:v>
                  </c:pt>
                  <c:pt idx="10">
                    <c:v>2017-18</c:v>
                  </c:pt>
                  <c:pt idx="12">
                    <c:v>2013-14</c:v>
                  </c:pt>
                  <c:pt idx="13">
                    <c:v>2014-15</c:v>
                  </c:pt>
                  <c:pt idx="14">
                    <c:v>2015-16</c:v>
                  </c:pt>
                  <c:pt idx="15">
                    <c:v>2016-17</c:v>
                  </c:pt>
                  <c:pt idx="16">
                    <c:v>2017-18</c:v>
                  </c:pt>
                  <c:pt idx="18">
                    <c:v>2013-14</c:v>
                  </c:pt>
                  <c:pt idx="19">
                    <c:v>2014-15</c:v>
                  </c:pt>
                  <c:pt idx="20">
                    <c:v>2015-16</c:v>
                  </c:pt>
                  <c:pt idx="21">
                    <c:v>2016-17</c:v>
                  </c:pt>
                  <c:pt idx="22">
                    <c:v>2017-18</c:v>
                  </c:pt>
                </c:lvl>
                <c:lvl>
                  <c:pt idx="5">
                    <c:v>  </c:v>
                  </c:pt>
                  <c:pt idx="11">
                    <c:v>  </c:v>
                  </c:pt>
                  <c:pt idx="17">
                    <c:v>  </c:v>
                  </c:pt>
                </c:lvl>
              </c:multiLvlStrCache>
            </c:multiLvlStrRef>
          </c:cat>
          <c:val>
            <c:numRef>
              <c:f>'2 YEAR ENROLLED'!$C$42:$C$68</c:f>
              <c:numCache>
                <c:formatCode>0.0%</c:formatCode>
                <c:ptCount val="23"/>
                <c:pt idx="0">
                  <c:v>0.53100000000000003</c:v>
                </c:pt>
                <c:pt idx="1">
                  <c:v>0.59799999999999998</c:v>
                </c:pt>
                <c:pt idx="2">
                  <c:v>0.68400000000000005</c:v>
                </c:pt>
                <c:pt idx="3">
                  <c:v>0.63</c:v>
                </c:pt>
                <c:pt idx="4">
                  <c:v>0.73</c:v>
                </c:pt>
                <c:pt idx="6">
                  <c:v>0.80900000000000005</c:v>
                </c:pt>
                <c:pt idx="7">
                  <c:v>0.79600000000000004</c:v>
                </c:pt>
                <c:pt idx="8">
                  <c:v>0.80700000000000005</c:v>
                </c:pt>
                <c:pt idx="9">
                  <c:v>0.85</c:v>
                </c:pt>
                <c:pt idx="10">
                  <c:v>0.9</c:v>
                </c:pt>
                <c:pt idx="12">
                  <c:v>0.72699999999999998</c:v>
                </c:pt>
                <c:pt idx="13">
                  <c:v>0.74</c:v>
                </c:pt>
                <c:pt idx="14">
                  <c:v>0.78</c:v>
                </c:pt>
                <c:pt idx="15">
                  <c:v>0.85</c:v>
                </c:pt>
                <c:pt idx="16">
                  <c:v>0.9</c:v>
                </c:pt>
                <c:pt idx="18">
                  <c:v>0.79800000000000004</c:v>
                </c:pt>
                <c:pt idx="19">
                  <c:v>0.81100000000000005</c:v>
                </c:pt>
                <c:pt idx="20">
                  <c:v>0.86499999999999999</c:v>
                </c:pt>
                <c:pt idx="21">
                  <c:v>0.83</c:v>
                </c:pt>
                <c:pt idx="22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459-4963-BBB9-41B70700D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679296"/>
        <c:axId val="60680832"/>
      </c:barChart>
      <c:catAx>
        <c:axId val="60679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en-US"/>
          </a:p>
        </c:txPr>
        <c:crossAx val="60680832"/>
        <c:crosses val="autoZero"/>
        <c:auto val="1"/>
        <c:lblAlgn val="ctr"/>
        <c:lblOffset val="100"/>
        <c:noMultiLvlLbl val="0"/>
      </c:catAx>
      <c:valAx>
        <c:axId val="6068083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en-US"/>
          </a:p>
        </c:txPr>
        <c:crossAx val="606792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tx2"/>
                </a:solidFill>
              </a:rPr>
              <a:t>UNLV Gateway Path</a:t>
            </a:r>
            <a:r>
              <a:rPr lang="en-US" sz="2000" b="1" baseline="0">
                <a:solidFill>
                  <a:schemeClr val="tx2"/>
                </a:solidFill>
              </a:rPr>
              <a:t> Enrollments, 2016-17</a:t>
            </a:r>
            <a:endParaRPr lang="en-US" sz="20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31750">
              <a:solidFill>
                <a:schemeClr val="tx1"/>
              </a:solidFill>
              <a:prstDash val="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 1 Outcomes by inst'!$A$3:$A$4</c:f>
              <c:strCache>
                <c:ptCount val="2"/>
                <c:pt idx="0">
                  <c:v>Math</c:v>
                </c:pt>
                <c:pt idx="1">
                  <c:v>English</c:v>
                </c:pt>
              </c:strCache>
            </c:strRef>
          </c:cat>
          <c:val>
            <c:numRef>
              <c:f>'Yr 1 Outcomes by inst'!$B$3:$B$4</c:f>
              <c:numCache>
                <c:formatCode>0.0%</c:formatCode>
                <c:ptCount val="2"/>
                <c:pt idx="0">
                  <c:v>0.91200000000000003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54-4901-815E-5A510D45270E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 1 Outcomes by inst'!$A$3:$A$4</c:f>
              <c:strCache>
                <c:ptCount val="2"/>
                <c:pt idx="0">
                  <c:v>Math</c:v>
                </c:pt>
                <c:pt idx="1">
                  <c:v>English</c:v>
                </c:pt>
              </c:strCache>
            </c:strRef>
          </c:cat>
          <c:val>
            <c:numRef>
              <c:f>'Yr 1 Outcomes by inst'!$C$3:$C$4</c:f>
              <c:numCache>
                <c:formatCode>0.0%</c:formatCode>
                <c:ptCount val="2"/>
                <c:pt idx="0">
                  <c:v>0.94406250000000003</c:v>
                </c:pt>
                <c:pt idx="1">
                  <c:v>0.94093749999999998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54-4901-815E-5A510D452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808432"/>
        <c:axId val="365806464"/>
      </c:barChart>
      <c:catAx>
        <c:axId val="36580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806464"/>
        <c:crosses val="autoZero"/>
        <c:auto val="1"/>
        <c:lblAlgn val="ctr"/>
        <c:lblOffset val="100"/>
        <c:noMultiLvlLbl val="0"/>
      </c:catAx>
      <c:valAx>
        <c:axId val="365806464"/>
        <c:scaling>
          <c:orientation val="minMax"/>
          <c:min val="0.7500000000000001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80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2"/>
                </a:solidFill>
              </a:rPr>
              <a:t>NSC Gateway Path Enrollments, 2016-17</a:t>
            </a:r>
          </a:p>
        </c:rich>
      </c:tx>
      <c:layout>
        <c:manualLayout>
          <c:xMode val="edge"/>
          <c:yMode val="edge"/>
          <c:x val="0.16312495998975737"/>
          <c:y val="6.271191504165034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34925">
              <a:solidFill>
                <a:schemeClr val="tx1"/>
              </a:solidFill>
              <a:prstDash val="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 1 Outcomes by inst'!$O$3:$O$4</c:f>
              <c:strCache>
                <c:ptCount val="2"/>
                <c:pt idx="0">
                  <c:v>Math</c:v>
                </c:pt>
                <c:pt idx="1">
                  <c:v>English</c:v>
                </c:pt>
              </c:strCache>
            </c:strRef>
          </c:cat>
          <c:val>
            <c:numRef>
              <c:f>'Yr 1 Outcomes by inst'!$P$3:$P$4</c:f>
              <c:numCache>
                <c:formatCode>0.0%</c:formatCode>
                <c:ptCount val="2"/>
                <c:pt idx="0">
                  <c:v>0.85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3-4AB7-834E-CAC972DA7D52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 1 Outcomes by inst'!$O$3:$O$4</c:f>
              <c:strCache>
                <c:ptCount val="2"/>
                <c:pt idx="0">
                  <c:v>Math</c:v>
                </c:pt>
                <c:pt idx="1">
                  <c:v>English</c:v>
                </c:pt>
              </c:strCache>
            </c:strRef>
          </c:cat>
          <c:val>
            <c:numRef>
              <c:f>'Yr 1 Outcomes by inst'!$Q$3:$Q$4</c:f>
              <c:numCache>
                <c:formatCode>0.0%</c:formatCode>
                <c:ptCount val="2"/>
                <c:pt idx="0">
                  <c:v>0.95804195804195802</c:v>
                </c:pt>
                <c:pt idx="1">
                  <c:v>0.96853146853146854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3-4AB7-834E-CAC972DA7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487064"/>
        <c:axId val="364488704"/>
      </c:barChart>
      <c:catAx>
        <c:axId val="36448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488704"/>
        <c:crosses val="autoZero"/>
        <c:auto val="1"/>
        <c:lblAlgn val="ctr"/>
        <c:lblOffset val="100"/>
        <c:noMultiLvlLbl val="0"/>
      </c:catAx>
      <c:valAx>
        <c:axId val="364488704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4870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tx2"/>
                </a:solidFill>
              </a:rPr>
              <a:t>CSN Gateway Path</a:t>
            </a:r>
            <a:r>
              <a:rPr lang="en-US" sz="2000" b="1" baseline="0">
                <a:solidFill>
                  <a:schemeClr val="tx2"/>
                </a:solidFill>
              </a:rPr>
              <a:t> Enrollment, 2016-17</a:t>
            </a:r>
            <a:endParaRPr lang="en-US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73187738859017"/>
          <c:y val="6.92236162635163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34925">
              <a:solidFill>
                <a:schemeClr val="tx1"/>
              </a:solidFill>
              <a:prstDash val="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 1 Outcomes by inst'!$A$23:$A$24</c:f>
              <c:strCache>
                <c:ptCount val="2"/>
                <c:pt idx="0">
                  <c:v>Math</c:v>
                </c:pt>
                <c:pt idx="1">
                  <c:v>English</c:v>
                </c:pt>
              </c:strCache>
            </c:strRef>
          </c:cat>
          <c:val>
            <c:numRef>
              <c:f>'Yr 1 Outcomes by inst'!$B$23:$B$24</c:f>
              <c:numCache>
                <c:formatCode>0.0%</c:formatCode>
                <c:ptCount val="2"/>
                <c:pt idx="0">
                  <c:v>0.55000000000000004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96-4CC3-AD1A-8147BB487B6C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 1 Outcomes by inst'!$A$23:$A$24</c:f>
              <c:strCache>
                <c:ptCount val="2"/>
                <c:pt idx="0">
                  <c:v>Math</c:v>
                </c:pt>
                <c:pt idx="1">
                  <c:v>English</c:v>
                </c:pt>
              </c:strCache>
            </c:strRef>
          </c:cat>
          <c:val>
            <c:numRef>
              <c:f>'Yr 1 Outcomes by inst'!$C$23:$C$24</c:f>
              <c:numCache>
                <c:formatCode>0.0%</c:formatCode>
                <c:ptCount val="2"/>
                <c:pt idx="0">
                  <c:v>0.57183431952662722</c:v>
                </c:pt>
                <c:pt idx="1">
                  <c:v>0.73988165680473372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96-4CC3-AD1A-8147BB487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8931904"/>
        <c:axId val="478932232"/>
      </c:barChart>
      <c:catAx>
        <c:axId val="47893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932232"/>
        <c:crosses val="autoZero"/>
        <c:auto val="1"/>
        <c:lblAlgn val="ctr"/>
        <c:lblOffset val="100"/>
        <c:noMultiLvlLbl val="0"/>
      </c:catAx>
      <c:valAx>
        <c:axId val="478932232"/>
        <c:scaling>
          <c:orientation val="minMax"/>
          <c:max val="0.75000000000000011"/>
          <c:min val="0.25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93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2"/>
                </a:solidFill>
              </a:rPr>
              <a:t>GBC Gateway Path Enrollment, 2016-17</a:t>
            </a:r>
          </a:p>
        </c:rich>
      </c:tx>
      <c:layout>
        <c:manualLayout>
          <c:xMode val="edge"/>
          <c:yMode val="edge"/>
          <c:x val="0.1698303912127884"/>
          <c:y val="9.40678493373771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34925">
              <a:solidFill>
                <a:schemeClr val="tx1"/>
              </a:solidFill>
              <a:prstDash val="dash"/>
            </a:ln>
            <a:effectLst/>
          </c:spPr>
          <c:invertIfNegative val="0"/>
          <c:dLbls>
            <c:dLbl>
              <c:idx val="1"/>
              <c:layout>
                <c:manualLayout>
                  <c:x val="-9.2416491733075181E-17"/>
                  <c:y val="-3.68134970834313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A6-4C68-87C1-AE18CE2659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 1 Outcomes by inst'!$O$23:$O$24</c:f>
              <c:strCache>
                <c:ptCount val="2"/>
                <c:pt idx="0">
                  <c:v>Math</c:v>
                </c:pt>
                <c:pt idx="1">
                  <c:v>English</c:v>
                </c:pt>
              </c:strCache>
            </c:strRef>
          </c:cat>
          <c:val>
            <c:numRef>
              <c:f>'Yr 1 Outcomes by inst'!$P$23:$P$24</c:f>
              <c:numCache>
                <c:formatCode>0.0%</c:formatCode>
                <c:ptCount val="2"/>
                <c:pt idx="0">
                  <c:v>0.75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A6-4C68-87C1-AE18CE265917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'Yr 1 Outcomes by inst'!$O$23:$O$24</c:f>
              <c:strCache>
                <c:ptCount val="2"/>
                <c:pt idx="0">
                  <c:v>Math</c:v>
                </c:pt>
                <c:pt idx="1">
                  <c:v>English</c:v>
                </c:pt>
              </c:strCache>
            </c:strRef>
          </c:cat>
          <c:val>
            <c:numRef>
              <c:f>'Yr 1 Outcomes by inst'!$Q$23:$Q$24</c:f>
              <c:numCache>
                <c:formatCode>0.0%</c:formatCode>
                <c:ptCount val="2"/>
                <c:pt idx="0">
                  <c:v>0.8045977011494253</c:v>
                </c:pt>
                <c:pt idx="1">
                  <c:v>0.85823754789272033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A6-4C68-87C1-AE18CE265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3676736"/>
        <c:axId val="474627936"/>
      </c:barChart>
      <c:catAx>
        <c:axId val="47367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627936"/>
        <c:crosses val="autoZero"/>
        <c:auto val="1"/>
        <c:lblAlgn val="ctr"/>
        <c:lblOffset val="100"/>
        <c:noMultiLvlLbl val="0"/>
      </c:catAx>
      <c:valAx>
        <c:axId val="474627936"/>
        <c:scaling>
          <c:orientation val="minMax"/>
          <c:max val="0.9"/>
          <c:min val="0.65000000000000013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67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0.57127</cdr:x>
      <cdr:y>0.91411</cdr:y>
    </cdr:from>
    <cdr:to>
      <cdr:x>0.97978</cdr:x>
      <cdr:y>0.98739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B7653FC-7482-488E-84C4-12A9FF421574}"/>
            </a:ext>
          </a:extLst>
        </cdr:cNvPr>
        <cdr:cNvSpPr txBox="1"/>
      </cdr:nvSpPr>
      <cdr:spPr>
        <a:xfrm xmlns:a="http://schemas.openxmlformats.org/drawingml/2006/main">
          <a:off x="5262381" y="3990440"/>
          <a:ext cx="3763108" cy="31991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/>
            <a:t>NSC</a:t>
          </a:r>
        </a:p>
      </cdr:txBody>
    </cdr:sp>
  </cdr:relSizeAnchor>
  <cdr:relSizeAnchor xmlns:cdr="http://schemas.openxmlformats.org/drawingml/2006/chartDrawing">
    <cdr:from>
      <cdr:x>0.06986</cdr:x>
      <cdr:y>0.91411</cdr:y>
    </cdr:from>
    <cdr:to>
      <cdr:x>0.48346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559486-548B-4133-98FA-C7D2E2CFCC97}"/>
            </a:ext>
          </a:extLst>
        </cdr:cNvPr>
        <cdr:cNvSpPr txBox="1"/>
      </cdr:nvSpPr>
      <cdr:spPr>
        <a:xfrm xmlns:a="http://schemas.openxmlformats.org/drawingml/2006/main">
          <a:off x="643489" y="3990440"/>
          <a:ext cx="3810000" cy="374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/>
            <a:t>UNLV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0.07345</cdr:x>
      <cdr:y>0.92897</cdr:y>
    </cdr:from>
    <cdr:to>
      <cdr:x>0.27684</cdr:x>
      <cdr:y>1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5C48D883-2268-4294-B5C8-AC2C81A0A14F}"/>
            </a:ext>
          </a:extLst>
        </cdr:cNvPr>
        <cdr:cNvSpPr txBox="1"/>
      </cdr:nvSpPr>
      <cdr:spPr>
        <a:xfrm xmlns:a="http://schemas.openxmlformats.org/drawingml/2006/main">
          <a:off x="660400" y="6543675"/>
          <a:ext cx="18288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/>
            <a:t>CSN</a:t>
          </a:r>
        </a:p>
      </cdr:txBody>
    </cdr:sp>
  </cdr:relSizeAnchor>
  <cdr:relSizeAnchor xmlns:cdr="http://schemas.openxmlformats.org/drawingml/2006/chartDrawing">
    <cdr:from>
      <cdr:x>0.2811</cdr:x>
      <cdr:y>0.92897</cdr:y>
    </cdr:from>
    <cdr:to>
      <cdr:x>0.48449</cdr:x>
      <cdr:y>1</cdr:y>
    </cdr:to>
    <cdr:sp macro="" textlink="">
      <cdr:nvSpPr>
        <cdr:cNvPr id="3" name="TextBox 5">
          <a:extLst xmlns:a="http://schemas.openxmlformats.org/drawingml/2006/main">
            <a:ext uri="{FF2B5EF4-FFF2-40B4-BE49-F238E27FC236}">
              <a16:creationId xmlns:a16="http://schemas.microsoft.com/office/drawing/2014/main" id="{5C48D883-2268-4294-B5C8-AC2C81A0A14F}"/>
            </a:ext>
          </a:extLst>
        </cdr:cNvPr>
        <cdr:cNvSpPr txBox="1"/>
      </cdr:nvSpPr>
      <cdr:spPr>
        <a:xfrm xmlns:a="http://schemas.openxmlformats.org/drawingml/2006/main">
          <a:off x="2527547" y="4830564"/>
          <a:ext cx="18288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/>
            <a:t>GBC</a:t>
          </a:r>
        </a:p>
      </cdr:txBody>
    </cdr:sp>
  </cdr:relSizeAnchor>
  <cdr:relSizeAnchor xmlns:cdr="http://schemas.openxmlformats.org/drawingml/2006/chartDrawing">
    <cdr:from>
      <cdr:x>0.51695</cdr:x>
      <cdr:y>0.9279</cdr:y>
    </cdr:from>
    <cdr:to>
      <cdr:x>0.72034</cdr:x>
      <cdr:y>0.99893</cdr:y>
    </cdr:to>
    <cdr:sp macro="" textlink="">
      <cdr:nvSpPr>
        <cdr:cNvPr id="4" name="TextBox 5">
          <a:extLst xmlns:a="http://schemas.openxmlformats.org/drawingml/2006/main">
            <a:ext uri="{FF2B5EF4-FFF2-40B4-BE49-F238E27FC236}">
              <a16:creationId xmlns:a16="http://schemas.microsoft.com/office/drawing/2014/main" id="{5C48D883-2268-4294-B5C8-AC2C81A0A14F}"/>
            </a:ext>
          </a:extLst>
        </cdr:cNvPr>
        <cdr:cNvSpPr txBox="1"/>
      </cdr:nvSpPr>
      <cdr:spPr>
        <a:xfrm xmlns:a="http://schemas.openxmlformats.org/drawingml/2006/main">
          <a:off x="4648200" y="4824985"/>
          <a:ext cx="18288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/>
            <a:t>TMCC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0.78927</cdr:x>
      <cdr:y>0.91497</cdr:y>
    </cdr:from>
    <cdr:to>
      <cdr:x>0.97471</cdr:x>
      <cdr:y>1</cdr:y>
    </cdr:to>
    <cdr:sp macro="" textlink="">
      <cdr:nvSpPr>
        <cdr:cNvPr id="2" name="TextBox 12">
          <a:extLst xmlns:a="http://schemas.openxmlformats.org/drawingml/2006/main">
            <a:ext uri="{FF2B5EF4-FFF2-40B4-BE49-F238E27FC236}">
              <a16:creationId xmlns:a16="http://schemas.microsoft.com/office/drawing/2014/main" id="{ED853C41-071F-4BBF-A49E-444A8D8CDAAA}"/>
            </a:ext>
          </a:extLst>
        </cdr:cNvPr>
        <cdr:cNvSpPr txBox="1"/>
      </cdr:nvSpPr>
      <cdr:spPr>
        <a:xfrm xmlns:a="http://schemas.openxmlformats.org/drawingml/2006/main">
          <a:off x="7135071" y="3974161"/>
          <a:ext cx="1676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/>
            <a:t>WNC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26D6-FAAE-4D6D-B8CC-EDF194B2420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3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7D812-3CDB-44B4-A329-48E7508E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9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D812-3CDB-44B4-A329-48E7508EF0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34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2B49-ECEC-469D-B056-43C0C18E5983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D704-AB98-495D-A5C0-4EAE8E22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2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3B64-E6CB-4497-92E2-1D2CDB54C0D8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D704-AB98-495D-A5C0-4EAE8E22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7677-F407-4F71-849A-EF69631FAA0B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D704-AB98-495D-A5C0-4EAE8E22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8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6190-F0D5-4D3D-9A45-5097647965B1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D704-AB98-495D-A5C0-4EAE8E22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3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09D0-3804-400F-86CE-71CED49005BB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D704-AB98-495D-A5C0-4EAE8E22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8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3CB-D776-4630-9728-40602B7BE63A}" type="datetime1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D704-AB98-495D-A5C0-4EAE8E22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95C6-C30C-4107-9C3F-1900994AF50D}" type="datetime1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D704-AB98-495D-A5C0-4EAE8E22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6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C610-3870-4F81-93AD-DA37BCC9B770}" type="datetime1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D704-AB98-495D-A5C0-4EAE8E22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9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3EE2-454F-4216-B911-F836BC74FB49}" type="datetime1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D704-AB98-495D-A5C0-4EAE8E22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0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D7FF-CE33-4750-B4C6-2D5635D17B53}" type="datetime1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D704-AB98-495D-A5C0-4EAE8E22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7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AE2A-56B2-4AAC-99AA-9C69DBB7E60E}" type="datetime1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D704-AB98-495D-A5C0-4EAE8E22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2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2C6B9-4AD2-4E0E-910E-2F9D06CE3096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0D704-AB98-495D-A5C0-4EAE8E22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62200"/>
            <a:ext cx="9144000" cy="259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953000"/>
            <a:ext cx="9144000" cy="53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SHE-Seal.gif"/>
          <p:cNvPicPr>
            <a:picLocks noChangeAspect="1"/>
          </p:cNvPicPr>
          <p:nvPr/>
        </p:nvPicPr>
        <p:blipFill>
          <a:blip r:embed="rId2" cstate="print">
            <a:lum contrast="8000"/>
          </a:blip>
          <a:stretch>
            <a:fillRect/>
          </a:stretch>
        </p:blipFill>
        <p:spPr>
          <a:xfrm>
            <a:off x="304800" y="3124201"/>
            <a:ext cx="2133600" cy="21506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78580" y="3522494"/>
            <a:ext cx="6765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</a:rPr>
              <a:t>Gateway Course Success Initiative </a:t>
            </a:r>
          </a:p>
          <a:p>
            <a:pPr algn="r"/>
            <a:r>
              <a:rPr lang="en-US" sz="2800" i="1" dirty="0">
                <a:solidFill>
                  <a:schemeClr val="bg1"/>
                </a:solidFill>
              </a:rPr>
              <a:t>Year One Outcomes Report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642214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For Presentation to the 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Academic, Research, and Student Affairs Committee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November 30, 2017</a:t>
            </a:r>
          </a:p>
        </p:txBody>
      </p:sp>
      <p:pic>
        <p:nvPicPr>
          <p:cNvPr id="3078" name="Picture 6" descr="So You Want To Graduate Early? 11 Reasons Why You Shoul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3"/>
          <a:stretch/>
        </p:blipFill>
        <p:spPr bwMode="auto">
          <a:xfrm>
            <a:off x="-16380" y="1"/>
            <a:ext cx="916038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19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3254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Percent of First-Time, Degree-Seeking Students that </a:t>
            </a:r>
          </a:p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Enrolled</a:t>
            </a:r>
            <a:r>
              <a:rPr lang="en-US" sz="2800" b="1" dirty="0">
                <a:solidFill>
                  <a:schemeClr val="bg1"/>
                </a:solidFill>
              </a:rPr>
              <a:t> in </a:t>
            </a:r>
            <a:r>
              <a:rPr lang="en-US" sz="2800" b="1" u="sng" dirty="0">
                <a:solidFill>
                  <a:schemeClr val="bg1"/>
                </a:solidFill>
              </a:rPr>
              <a:t>Math</a:t>
            </a:r>
            <a:r>
              <a:rPr lang="en-US" sz="2800" b="1" dirty="0">
                <a:solidFill>
                  <a:schemeClr val="bg1"/>
                </a:solidFill>
              </a:rPr>
              <a:t> in the First Year of Enrollment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BENCHMARKS – 4 YEAR INSTITUTIONS (MATH)</a:t>
            </a:r>
          </a:p>
        </p:txBody>
      </p:sp>
      <p:sp>
        <p:nvSpPr>
          <p:cNvPr id="6" name="Rectangle 5"/>
          <p:cNvSpPr/>
          <p:nvPr/>
        </p:nvSpPr>
        <p:spPr>
          <a:xfrm>
            <a:off x="5228492" y="6474069"/>
            <a:ext cx="213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74069"/>
            <a:ext cx="2133600" cy="365125"/>
          </a:xfrm>
        </p:spPr>
        <p:txBody>
          <a:bodyPr/>
          <a:lstStyle/>
          <a:p>
            <a:fld id="{6E50D704-AB98-495D-A5C0-4EAE8E2277F9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t>10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19C56C-D051-468E-B85D-F368BACB9801}"/>
              </a:ext>
            </a:extLst>
          </p:cNvPr>
          <p:cNvSpPr/>
          <p:nvPr/>
        </p:nvSpPr>
        <p:spPr>
          <a:xfrm>
            <a:off x="7543800" y="1656546"/>
            <a:ext cx="381000" cy="152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22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E87E7D-D8D3-474A-869A-7FE580EEBF7D}"/>
              </a:ext>
            </a:extLst>
          </p:cNvPr>
          <p:cNvSpPr txBox="1"/>
          <p:nvPr/>
        </p:nvSpPr>
        <p:spPr>
          <a:xfrm>
            <a:off x="7924800" y="1551802"/>
            <a:ext cx="1286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benchmark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426511"/>
              </p:ext>
            </p:extLst>
          </p:nvPr>
        </p:nvGraphicFramePr>
        <p:xfrm>
          <a:off x="-33889" y="1876960"/>
          <a:ext cx="9211778" cy="4365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600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3254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Percent of First-Time, Degree-Seeking Students that </a:t>
            </a:r>
          </a:p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Enrolled</a:t>
            </a:r>
            <a:r>
              <a:rPr lang="en-US" sz="2800" b="1" dirty="0">
                <a:solidFill>
                  <a:schemeClr val="bg1"/>
                </a:solidFill>
              </a:rPr>
              <a:t> in </a:t>
            </a:r>
            <a:r>
              <a:rPr lang="en-US" sz="2800" b="1" u="sng" dirty="0">
                <a:solidFill>
                  <a:schemeClr val="bg1"/>
                </a:solidFill>
              </a:rPr>
              <a:t>Math</a:t>
            </a:r>
            <a:r>
              <a:rPr lang="en-US" sz="2800" b="1" dirty="0">
                <a:solidFill>
                  <a:schemeClr val="bg1"/>
                </a:solidFill>
              </a:rPr>
              <a:t> in the First Year of Enrollment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BENCHMARKS – 2 YEAR INSTITUTIONS (MATH)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E50D704-AB98-495D-A5C0-4EAE8E2277F9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t>11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0B0AA3-A7CC-442C-A606-75AFDF3D6346}"/>
              </a:ext>
            </a:extLst>
          </p:cNvPr>
          <p:cNvSpPr/>
          <p:nvPr/>
        </p:nvSpPr>
        <p:spPr>
          <a:xfrm>
            <a:off x="7543800" y="1568679"/>
            <a:ext cx="381000" cy="152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22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E3F60-7A28-4466-BA90-5598FE3C8354}"/>
              </a:ext>
            </a:extLst>
          </p:cNvPr>
          <p:cNvSpPr txBox="1"/>
          <p:nvPr/>
        </p:nvSpPr>
        <p:spPr>
          <a:xfrm>
            <a:off x="7924800" y="1471255"/>
            <a:ext cx="1286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benchmark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298802"/>
              </p:ext>
            </p:extLst>
          </p:nvPr>
        </p:nvGraphicFramePr>
        <p:xfrm>
          <a:off x="76200" y="1658104"/>
          <a:ext cx="8991600" cy="519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C48D883-2268-4294-B5C8-AC2C81A0A14F}"/>
              </a:ext>
            </a:extLst>
          </p:cNvPr>
          <p:cNvSpPr txBox="1"/>
          <p:nvPr/>
        </p:nvSpPr>
        <p:spPr>
          <a:xfrm>
            <a:off x="7003002" y="645991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WNC</a:t>
            </a:r>
          </a:p>
        </p:txBody>
      </p:sp>
    </p:spTree>
    <p:extLst>
      <p:ext uri="{BB962C8B-B14F-4D97-AF65-F5344CB8AC3E}">
        <p14:creationId xmlns:p14="http://schemas.microsoft.com/office/powerpoint/2010/main" val="4091515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3254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Percent of First-Time, Degree-Seeking Students that </a:t>
            </a:r>
          </a:p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Enrolled</a:t>
            </a:r>
            <a:r>
              <a:rPr lang="en-US" sz="2800" b="1" dirty="0">
                <a:solidFill>
                  <a:schemeClr val="bg1"/>
                </a:solidFill>
              </a:rPr>
              <a:t> in </a:t>
            </a:r>
            <a:r>
              <a:rPr lang="en-US" sz="2800" b="1" u="sng" dirty="0">
                <a:solidFill>
                  <a:schemeClr val="bg1"/>
                </a:solidFill>
              </a:rPr>
              <a:t>English</a:t>
            </a:r>
            <a:r>
              <a:rPr lang="en-US" sz="2800" b="1" dirty="0">
                <a:solidFill>
                  <a:schemeClr val="bg1"/>
                </a:solidFill>
              </a:rPr>
              <a:t> in the First Year of Enrollment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5715000" y="6248400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BENCHMARKS – 4 YEAR INSTITUTIONS (ENGLISH)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365125"/>
          </a:xfrm>
        </p:spPr>
        <p:txBody>
          <a:bodyPr/>
          <a:lstStyle/>
          <a:p>
            <a:fld id="{6E50D704-AB98-495D-A5C0-4EAE8E2277F9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t>12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46D1A0-274D-45B0-98AC-785C58846F41}"/>
              </a:ext>
            </a:extLst>
          </p:cNvPr>
          <p:cNvSpPr/>
          <p:nvPr/>
        </p:nvSpPr>
        <p:spPr>
          <a:xfrm>
            <a:off x="7543800" y="1656546"/>
            <a:ext cx="381000" cy="152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22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BA1B8-CE9E-4E3D-998F-5BF629829D97}"/>
              </a:ext>
            </a:extLst>
          </p:cNvPr>
          <p:cNvSpPr txBox="1"/>
          <p:nvPr/>
        </p:nvSpPr>
        <p:spPr>
          <a:xfrm>
            <a:off x="7924800" y="1551802"/>
            <a:ext cx="1286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benchmark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21D87C7-DB10-4D37-9225-5EBFA4614B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542414"/>
              </p:ext>
            </p:extLst>
          </p:nvPr>
        </p:nvGraphicFramePr>
        <p:xfrm>
          <a:off x="76200" y="1958370"/>
          <a:ext cx="9067800" cy="453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A3C6D00-537C-46D2-AB6C-A1CABB28407F}"/>
              </a:ext>
            </a:extLst>
          </p:cNvPr>
          <p:cNvSpPr txBox="1"/>
          <p:nvPr/>
        </p:nvSpPr>
        <p:spPr>
          <a:xfrm>
            <a:off x="1887146" y="6134947"/>
            <a:ext cx="70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UNLV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5EF4A-AD3F-42C2-ABE1-528AA48EEF82}"/>
              </a:ext>
            </a:extLst>
          </p:cNvPr>
          <p:cNvSpPr txBox="1"/>
          <p:nvPr/>
        </p:nvSpPr>
        <p:spPr>
          <a:xfrm>
            <a:off x="6324600" y="6176554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NSC</a:t>
            </a:r>
          </a:p>
        </p:txBody>
      </p:sp>
    </p:spTree>
    <p:extLst>
      <p:ext uri="{BB962C8B-B14F-4D97-AF65-F5344CB8AC3E}">
        <p14:creationId xmlns:p14="http://schemas.microsoft.com/office/powerpoint/2010/main" val="338138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3254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Percent of First-Time, Degree-Seeking Students that </a:t>
            </a:r>
          </a:p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Enrolled</a:t>
            </a:r>
            <a:r>
              <a:rPr lang="en-US" sz="2800" b="1" dirty="0">
                <a:solidFill>
                  <a:schemeClr val="bg1"/>
                </a:solidFill>
              </a:rPr>
              <a:t> in </a:t>
            </a:r>
            <a:r>
              <a:rPr lang="en-US" sz="2800" b="1" u="sng" dirty="0">
                <a:solidFill>
                  <a:schemeClr val="bg1"/>
                </a:solidFill>
              </a:rPr>
              <a:t>English</a:t>
            </a:r>
            <a:r>
              <a:rPr lang="en-US" sz="2800" b="1" dirty="0">
                <a:solidFill>
                  <a:schemeClr val="bg1"/>
                </a:solidFill>
              </a:rPr>
              <a:t> in the First Year of Enrollment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BENCHMARKS – 2 YEAR INSTITUTIONS (ENGLISH)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9718" y="6485041"/>
            <a:ext cx="2133600" cy="365125"/>
          </a:xfrm>
        </p:spPr>
        <p:txBody>
          <a:bodyPr/>
          <a:lstStyle/>
          <a:p>
            <a:fld id="{6E50D704-AB98-495D-A5C0-4EAE8E2277F9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t>13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C9D24E-3D6B-440E-AD37-3F4B293CD712}"/>
              </a:ext>
            </a:extLst>
          </p:cNvPr>
          <p:cNvSpPr/>
          <p:nvPr/>
        </p:nvSpPr>
        <p:spPr>
          <a:xfrm>
            <a:off x="7543800" y="1656546"/>
            <a:ext cx="381000" cy="152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22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4F40A-502A-4B2C-AAF2-43EF827A9B0B}"/>
              </a:ext>
            </a:extLst>
          </p:cNvPr>
          <p:cNvSpPr txBox="1"/>
          <p:nvPr/>
        </p:nvSpPr>
        <p:spPr>
          <a:xfrm>
            <a:off x="7924800" y="1551802"/>
            <a:ext cx="1286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benchmark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824649"/>
              </p:ext>
            </p:extLst>
          </p:nvPr>
        </p:nvGraphicFramePr>
        <p:xfrm>
          <a:off x="103929" y="1958370"/>
          <a:ext cx="9040071" cy="4343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1803C1-B638-4700-AD65-01237E17F23A}"/>
              </a:ext>
            </a:extLst>
          </p:cNvPr>
          <p:cNvSpPr txBox="1"/>
          <p:nvPr/>
        </p:nvSpPr>
        <p:spPr>
          <a:xfrm>
            <a:off x="762000" y="5943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CSN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C3D115-1CE6-4A26-8848-6198BB791FD8}"/>
              </a:ext>
            </a:extLst>
          </p:cNvPr>
          <p:cNvSpPr txBox="1"/>
          <p:nvPr/>
        </p:nvSpPr>
        <p:spPr>
          <a:xfrm>
            <a:off x="2819400" y="5943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GBC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853C41-071F-4BBF-A49E-444A8D8CDAAA}"/>
              </a:ext>
            </a:extLst>
          </p:cNvPr>
          <p:cNvSpPr txBox="1"/>
          <p:nvPr/>
        </p:nvSpPr>
        <p:spPr>
          <a:xfrm>
            <a:off x="5029200" y="5943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TMCC</a:t>
            </a:r>
          </a:p>
        </p:txBody>
      </p:sp>
    </p:spTree>
    <p:extLst>
      <p:ext uri="{BB962C8B-B14F-4D97-AF65-F5344CB8AC3E}">
        <p14:creationId xmlns:p14="http://schemas.microsoft.com/office/powerpoint/2010/main" val="1962211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941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UNLV Outcomes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4080" y="6492875"/>
            <a:ext cx="2133600" cy="365125"/>
          </a:xfrm>
        </p:spPr>
        <p:txBody>
          <a:bodyPr/>
          <a:lstStyle/>
          <a:p>
            <a:fld id="{6E50D704-AB98-495D-A5C0-4EAE8E2277F9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t>14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0675E-C29A-4015-9525-D15DB0430F9C}"/>
              </a:ext>
            </a:extLst>
          </p:cNvPr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Benchmark vs. Actual for Year 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EBB33F-BC5C-483C-84CD-DAE45E477E72}"/>
              </a:ext>
            </a:extLst>
          </p:cNvPr>
          <p:cNvSpPr txBox="1"/>
          <p:nvPr/>
        </p:nvSpPr>
        <p:spPr>
          <a:xfrm>
            <a:off x="2743200" y="4343400"/>
            <a:ext cx="430887" cy="1295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BENCHMARK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6D63239-EFC5-4613-AEBB-F3591DC278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914576"/>
              </p:ext>
            </p:extLst>
          </p:nvPr>
        </p:nvGraphicFramePr>
        <p:xfrm>
          <a:off x="1295400" y="1588532"/>
          <a:ext cx="6324600" cy="3974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9F446B3-93F9-4C58-A633-083DEAE3ED74}"/>
              </a:ext>
            </a:extLst>
          </p:cNvPr>
          <p:cNvSpPr txBox="1"/>
          <p:nvPr/>
        </p:nvSpPr>
        <p:spPr>
          <a:xfrm>
            <a:off x="7086600" y="2438400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tx2"/>
                </a:solidFill>
              </a:rPr>
              <a:t>MATH</a:t>
            </a:r>
            <a:r>
              <a:rPr lang="en-US" dirty="0">
                <a:solidFill>
                  <a:schemeClr val="tx2"/>
                </a:solidFill>
              </a:rPr>
              <a:t>: 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103 students enrolled </a:t>
            </a:r>
            <a:r>
              <a:rPr lang="en-US" b="1" dirty="0">
                <a:solidFill>
                  <a:schemeClr val="tx2"/>
                </a:solidFill>
              </a:rPr>
              <a:t>over</a:t>
            </a:r>
            <a:r>
              <a:rPr lang="en-US" dirty="0">
                <a:solidFill>
                  <a:schemeClr val="tx2"/>
                </a:solidFill>
              </a:rPr>
              <a:t> benchmark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u="sng" dirty="0">
                <a:solidFill>
                  <a:schemeClr val="tx2"/>
                </a:solidFill>
              </a:rPr>
              <a:t>ENGLISH</a:t>
            </a:r>
            <a:r>
              <a:rPr lang="en-US" dirty="0">
                <a:solidFill>
                  <a:schemeClr val="tx2"/>
                </a:solidFill>
              </a:rPr>
              <a:t>: 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29 students </a:t>
            </a:r>
            <a:r>
              <a:rPr lang="en-US" b="1" dirty="0">
                <a:solidFill>
                  <a:srgbClr val="C00000"/>
                </a:solidFill>
              </a:rPr>
              <a:t>short</a:t>
            </a:r>
            <a:r>
              <a:rPr lang="en-US" dirty="0">
                <a:solidFill>
                  <a:srgbClr val="C00000"/>
                </a:solidFill>
              </a:rPr>
              <a:t> of benchmark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922378-E604-4B9E-8E4F-DC6A5424A342}"/>
              </a:ext>
            </a:extLst>
          </p:cNvPr>
          <p:cNvSpPr txBox="1"/>
          <p:nvPr/>
        </p:nvSpPr>
        <p:spPr>
          <a:xfrm>
            <a:off x="76200" y="3130897"/>
            <a:ext cx="11430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Cohort: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3,200 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17DDF6-11F9-4659-88C9-77CF334ED6E9}"/>
              </a:ext>
            </a:extLst>
          </p:cNvPr>
          <p:cNvSpPr txBox="1"/>
          <p:nvPr/>
        </p:nvSpPr>
        <p:spPr>
          <a:xfrm>
            <a:off x="0" y="5892710"/>
            <a:ext cx="9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Best Practice:  Utilizing block scheduling for math enrollment</a:t>
            </a:r>
          </a:p>
        </p:txBody>
      </p:sp>
    </p:spTree>
    <p:extLst>
      <p:ext uri="{BB962C8B-B14F-4D97-AF65-F5344CB8AC3E}">
        <p14:creationId xmlns:p14="http://schemas.microsoft.com/office/powerpoint/2010/main" val="189119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941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NSC Outcomes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4080" y="6492875"/>
            <a:ext cx="2133600" cy="365125"/>
          </a:xfrm>
        </p:spPr>
        <p:txBody>
          <a:bodyPr/>
          <a:lstStyle/>
          <a:p>
            <a:fld id="{6E50D704-AB98-495D-A5C0-4EAE8E2277F9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t>15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0675E-C29A-4015-9525-D15DB0430F9C}"/>
              </a:ext>
            </a:extLst>
          </p:cNvPr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Benchmark vs. Actual for Year One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4029153-71DC-4D9B-A7FD-90FAC1DBEA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360993"/>
              </p:ext>
            </p:extLst>
          </p:nvPr>
        </p:nvGraphicFramePr>
        <p:xfrm>
          <a:off x="1371601" y="1588532"/>
          <a:ext cx="6248400" cy="4050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5543345-17D4-49CB-8B3C-469C0135966E}"/>
              </a:ext>
            </a:extLst>
          </p:cNvPr>
          <p:cNvSpPr txBox="1"/>
          <p:nvPr/>
        </p:nvSpPr>
        <p:spPr>
          <a:xfrm>
            <a:off x="76200" y="3130897"/>
            <a:ext cx="11430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Cohort: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286 students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97E929-5B77-48D3-B453-4493A2192A49}"/>
              </a:ext>
            </a:extLst>
          </p:cNvPr>
          <p:cNvSpPr txBox="1"/>
          <p:nvPr/>
        </p:nvSpPr>
        <p:spPr>
          <a:xfrm>
            <a:off x="7086600" y="2438400"/>
            <a:ext cx="182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tx2"/>
                </a:solidFill>
              </a:rPr>
              <a:t>MATH</a:t>
            </a:r>
            <a:r>
              <a:rPr lang="en-US" dirty="0">
                <a:solidFill>
                  <a:schemeClr val="tx2"/>
                </a:solidFill>
              </a:rPr>
              <a:t>: 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31 students enrolled </a:t>
            </a:r>
            <a:r>
              <a:rPr lang="en-US" b="1" dirty="0">
                <a:solidFill>
                  <a:schemeClr val="tx2"/>
                </a:solidFill>
              </a:rPr>
              <a:t>over</a:t>
            </a:r>
            <a:r>
              <a:rPr lang="en-US" dirty="0">
                <a:solidFill>
                  <a:schemeClr val="tx2"/>
                </a:solidFill>
              </a:rPr>
              <a:t> benchmark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u="sng" dirty="0">
                <a:solidFill>
                  <a:schemeClr val="tx2"/>
                </a:solidFill>
              </a:rPr>
              <a:t>ENGLISH</a:t>
            </a:r>
            <a:r>
              <a:rPr lang="en-US" dirty="0">
                <a:solidFill>
                  <a:schemeClr val="tx2"/>
                </a:solidFill>
              </a:rPr>
              <a:t>: 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34 students enrolled </a:t>
            </a:r>
            <a:r>
              <a:rPr lang="en-US" b="1" dirty="0">
                <a:solidFill>
                  <a:schemeClr val="tx2"/>
                </a:solidFill>
              </a:rPr>
              <a:t>over</a:t>
            </a:r>
            <a:r>
              <a:rPr lang="en-US" dirty="0">
                <a:solidFill>
                  <a:schemeClr val="tx2"/>
                </a:solidFill>
              </a:rPr>
              <a:t> benchmark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F0C19F-896E-4120-A5D2-1C342B24A98B}"/>
              </a:ext>
            </a:extLst>
          </p:cNvPr>
          <p:cNvSpPr txBox="1"/>
          <p:nvPr/>
        </p:nvSpPr>
        <p:spPr>
          <a:xfrm>
            <a:off x="0" y="5892710"/>
            <a:ext cx="9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Best Practice:  Intrusive Advising Holds</a:t>
            </a:r>
          </a:p>
        </p:txBody>
      </p:sp>
    </p:spTree>
    <p:extLst>
      <p:ext uri="{BB962C8B-B14F-4D97-AF65-F5344CB8AC3E}">
        <p14:creationId xmlns:p14="http://schemas.microsoft.com/office/powerpoint/2010/main" val="308021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941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CSN Outcomes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4080" y="6492875"/>
            <a:ext cx="2133600" cy="365125"/>
          </a:xfrm>
        </p:spPr>
        <p:txBody>
          <a:bodyPr/>
          <a:lstStyle/>
          <a:p>
            <a:fld id="{6E50D704-AB98-495D-A5C0-4EAE8E2277F9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t>16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0675E-C29A-4015-9525-D15DB0430F9C}"/>
              </a:ext>
            </a:extLst>
          </p:cNvPr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Benchmark vs. Actual for Year One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43BB73E-463E-443A-94C1-8119E0A9BD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592390"/>
              </p:ext>
            </p:extLst>
          </p:nvPr>
        </p:nvGraphicFramePr>
        <p:xfrm>
          <a:off x="1315340" y="1561328"/>
          <a:ext cx="6476999" cy="4126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ADF57DF-F945-4800-8B32-9CB1D6E37284}"/>
              </a:ext>
            </a:extLst>
          </p:cNvPr>
          <p:cNvSpPr txBox="1"/>
          <p:nvPr/>
        </p:nvSpPr>
        <p:spPr>
          <a:xfrm>
            <a:off x="76200" y="3130897"/>
            <a:ext cx="11430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Cohort: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4,225 students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8131F1-1EF6-440D-AE39-EE29EA93AF62}"/>
              </a:ext>
            </a:extLst>
          </p:cNvPr>
          <p:cNvSpPr txBox="1"/>
          <p:nvPr/>
        </p:nvSpPr>
        <p:spPr>
          <a:xfrm>
            <a:off x="7086600" y="2438400"/>
            <a:ext cx="182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tx2"/>
                </a:solidFill>
              </a:rPr>
              <a:t>MATH</a:t>
            </a:r>
            <a:r>
              <a:rPr lang="en-US" dirty="0">
                <a:solidFill>
                  <a:schemeClr val="tx2"/>
                </a:solidFill>
              </a:rPr>
              <a:t>: 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92 students enrolled </a:t>
            </a:r>
            <a:r>
              <a:rPr lang="en-US" b="1" dirty="0">
                <a:solidFill>
                  <a:schemeClr val="tx2"/>
                </a:solidFill>
              </a:rPr>
              <a:t>over</a:t>
            </a:r>
            <a:r>
              <a:rPr lang="en-US" dirty="0">
                <a:solidFill>
                  <a:schemeClr val="tx2"/>
                </a:solidFill>
              </a:rPr>
              <a:t> benchmark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u="sng" dirty="0">
                <a:solidFill>
                  <a:schemeClr val="tx2"/>
                </a:solidFill>
              </a:rPr>
              <a:t>ENGLISH</a:t>
            </a:r>
            <a:r>
              <a:rPr lang="en-US" dirty="0">
                <a:solidFill>
                  <a:schemeClr val="tx2"/>
                </a:solidFill>
              </a:rPr>
              <a:t>: 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464 students enrolled </a:t>
            </a:r>
            <a:r>
              <a:rPr lang="en-US" b="1" dirty="0">
                <a:solidFill>
                  <a:schemeClr val="tx2"/>
                </a:solidFill>
              </a:rPr>
              <a:t>over</a:t>
            </a:r>
            <a:r>
              <a:rPr lang="en-US" dirty="0">
                <a:solidFill>
                  <a:schemeClr val="tx2"/>
                </a:solidFill>
              </a:rPr>
              <a:t> benchmark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0BF6F5-49D8-49DF-9345-9A1407DC77AC}"/>
              </a:ext>
            </a:extLst>
          </p:cNvPr>
          <p:cNvSpPr txBox="1"/>
          <p:nvPr/>
        </p:nvSpPr>
        <p:spPr>
          <a:xfrm>
            <a:off x="0" y="5892710"/>
            <a:ext cx="9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Best Practice:  </a:t>
            </a:r>
            <a:r>
              <a:rPr lang="en-US" sz="2400" b="1" i="1" dirty="0">
                <a:solidFill>
                  <a:schemeClr val="tx2"/>
                </a:solidFill>
              </a:rPr>
              <a:t>First Steps </a:t>
            </a:r>
            <a:r>
              <a:rPr lang="en-US" sz="2400" b="1" dirty="0">
                <a:solidFill>
                  <a:schemeClr val="tx2"/>
                </a:solidFill>
              </a:rPr>
              <a:t>Advising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2117815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941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GBC Outcomes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4080" y="6492875"/>
            <a:ext cx="2133600" cy="365125"/>
          </a:xfrm>
        </p:spPr>
        <p:txBody>
          <a:bodyPr/>
          <a:lstStyle/>
          <a:p>
            <a:fld id="{6E50D704-AB98-495D-A5C0-4EAE8E2277F9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t>17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0675E-C29A-4015-9525-D15DB0430F9C}"/>
              </a:ext>
            </a:extLst>
          </p:cNvPr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Benchmark vs. Actual for Year One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880AA4-476C-4D43-8A20-9B2FB1C97E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913125"/>
              </p:ext>
            </p:extLst>
          </p:nvPr>
        </p:nvGraphicFramePr>
        <p:xfrm>
          <a:off x="1371600" y="1588532"/>
          <a:ext cx="6362701" cy="405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FB9D2B2-E0DF-434B-95F9-51DDCD8538C4}"/>
              </a:ext>
            </a:extLst>
          </p:cNvPr>
          <p:cNvSpPr txBox="1"/>
          <p:nvPr/>
        </p:nvSpPr>
        <p:spPr>
          <a:xfrm>
            <a:off x="76200" y="3130897"/>
            <a:ext cx="11430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Cohort: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261 students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EADCE5-E582-488B-9943-2E1CFE4FDF05}"/>
              </a:ext>
            </a:extLst>
          </p:cNvPr>
          <p:cNvSpPr txBox="1"/>
          <p:nvPr/>
        </p:nvSpPr>
        <p:spPr>
          <a:xfrm>
            <a:off x="7103617" y="2362200"/>
            <a:ext cx="182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tx2"/>
                </a:solidFill>
              </a:rPr>
              <a:t>MATH</a:t>
            </a:r>
            <a:r>
              <a:rPr lang="en-US" dirty="0">
                <a:solidFill>
                  <a:schemeClr val="tx2"/>
                </a:solidFill>
              </a:rPr>
              <a:t>: 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14 students enrolled </a:t>
            </a:r>
            <a:r>
              <a:rPr lang="en-US" b="1" dirty="0">
                <a:solidFill>
                  <a:schemeClr val="tx2"/>
                </a:solidFill>
              </a:rPr>
              <a:t>over</a:t>
            </a:r>
            <a:r>
              <a:rPr lang="en-US" dirty="0">
                <a:solidFill>
                  <a:schemeClr val="tx2"/>
                </a:solidFill>
              </a:rPr>
              <a:t> benchmark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u="sng" dirty="0">
                <a:solidFill>
                  <a:schemeClr val="tx2"/>
                </a:solidFill>
              </a:rPr>
              <a:t>ENGLISH</a:t>
            </a:r>
            <a:r>
              <a:rPr lang="en-US" dirty="0">
                <a:solidFill>
                  <a:schemeClr val="tx2"/>
                </a:solidFill>
              </a:rPr>
              <a:t>: 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2 students enrolled </a:t>
            </a:r>
            <a:r>
              <a:rPr lang="en-US" b="1" dirty="0">
                <a:solidFill>
                  <a:schemeClr val="tx2"/>
                </a:solidFill>
              </a:rPr>
              <a:t>over</a:t>
            </a:r>
            <a:r>
              <a:rPr lang="en-US" dirty="0">
                <a:solidFill>
                  <a:schemeClr val="tx2"/>
                </a:solidFill>
              </a:rPr>
              <a:t> benchmark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7AA80D-59EA-4675-B732-DDAE93704F1E}"/>
              </a:ext>
            </a:extLst>
          </p:cNvPr>
          <p:cNvSpPr txBox="1"/>
          <p:nvPr/>
        </p:nvSpPr>
        <p:spPr>
          <a:xfrm>
            <a:off x="0" y="58927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Best Practice:  First-Year Experience Course for Cohort</a:t>
            </a:r>
          </a:p>
        </p:txBody>
      </p:sp>
    </p:spTree>
    <p:extLst>
      <p:ext uri="{BB962C8B-B14F-4D97-AF65-F5344CB8AC3E}">
        <p14:creationId xmlns:p14="http://schemas.microsoft.com/office/powerpoint/2010/main" val="1276061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941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TMCC Outcomes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4080" y="6492875"/>
            <a:ext cx="2133600" cy="365125"/>
          </a:xfrm>
        </p:spPr>
        <p:txBody>
          <a:bodyPr/>
          <a:lstStyle/>
          <a:p>
            <a:fld id="{6E50D704-AB98-495D-A5C0-4EAE8E2277F9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t>18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0675E-C29A-4015-9525-D15DB0430F9C}"/>
              </a:ext>
            </a:extLst>
          </p:cNvPr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Benchmark vs. Actual for Year One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C9A59F7-F86C-4FEC-820E-7D03C1A248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806844"/>
              </p:ext>
            </p:extLst>
          </p:nvPr>
        </p:nvGraphicFramePr>
        <p:xfrm>
          <a:off x="1371600" y="1588532"/>
          <a:ext cx="6324600" cy="405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2594D31-465B-493E-A83E-3B6A509BC8C7}"/>
              </a:ext>
            </a:extLst>
          </p:cNvPr>
          <p:cNvSpPr txBox="1"/>
          <p:nvPr/>
        </p:nvSpPr>
        <p:spPr>
          <a:xfrm>
            <a:off x="76200" y="3130897"/>
            <a:ext cx="11430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Cohort: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1,259 students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CB384C-BDFA-46EF-BBAC-66F48754206E}"/>
              </a:ext>
            </a:extLst>
          </p:cNvPr>
          <p:cNvSpPr txBox="1"/>
          <p:nvPr/>
        </p:nvSpPr>
        <p:spPr>
          <a:xfrm>
            <a:off x="7086600" y="2438400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tx2"/>
                </a:solidFill>
              </a:rPr>
              <a:t>MATH</a:t>
            </a:r>
            <a:r>
              <a:rPr lang="en-US" dirty="0">
                <a:solidFill>
                  <a:schemeClr val="tx2"/>
                </a:solidFill>
              </a:rPr>
              <a:t>: 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63 students </a:t>
            </a:r>
            <a:r>
              <a:rPr lang="en-US" b="1" dirty="0">
                <a:solidFill>
                  <a:srgbClr val="C00000"/>
                </a:solidFill>
              </a:rPr>
              <a:t>short</a:t>
            </a:r>
            <a:r>
              <a:rPr lang="en-US" dirty="0">
                <a:solidFill>
                  <a:srgbClr val="C00000"/>
                </a:solidFill>
              </a:rPr>
              <a:t> of benchmark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u="sng" dirty="0">
                <a:solidFill>
                  <a:schemeClr val="tx2"/>
                </a:solidFill>
              </a:rPr>
              <a:t>ENGLISH</a:t>
            </a:r>
            <a:r>
              <a:rPr lang="en-US" dirty="0">
                <a:solidFill>
                  <a:schemeClr val="tx2"/>
                </a:solidFill>
              </a:rPr>
              <a:t>: 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3 students </a:t>
            </a:r>
            <a:r>
              <a:rPr lang="en-US" b="1" dirty="0">
                <a:solidFill>
                  <a:srgbClr val="C00000"/>
                </a:solidFill>
              </a:rPr>
              <a:t>short</a:t>
            </a:r>
            <a:r>
              <a:rPr lang="en-US" dirty="0">
                <a:solidFill>
                  <a:srgbClr val="C00000"/>
                </a:solidFill>
              </a:rPr>
              <a:t> of benchmark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61473A-D871-46E5-B669-C20A9ED58E3E}"/>
              </a:ext>
            </a:extLst>
          </p:cNvPr>
          <p:cNvSpPr txBox="1"/>
          <p:nvPr/>
        </p:nvSpPr>
        <p:spPr>
          <a:xfrm>
            <a:off x="0" y="58927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Best Practice:  Faculty mentoring for students in the cohort</a:t>
            </a:r>
          </a:p>
        </p:txBody>
      </p:sp>
    </p:spTree>
    <p:extLst>
      <p:ext uri="{BB962C8B-B14F-4D97-AF65-F5344CB8AC3E}">
        <p14:creationId xmlns:p14="http://schemas.microsoft.com/office/powerpoint/2010/main" val="1960765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941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WNC Outcomes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4080" y="6492875"/>
            <a:ext cx="2133600" cy="365125"/>
          </a:xfrm>
        </p:spPr>
        <p:txBody>
          <a:bodyPr/>
          <a:lstStyle/>
          <a:p>
            <a:fld id="{6E50D704-AB98-495D-A5C0-4EAE8E2277F9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t>19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0675E-C29A-4015-9525-D15DB0430F9C}"/>
              </a:ext>
            </a:extLst>
          </p:cNvPr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Benchmark vs. Actual for Year One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6308551-E804-45FC-8CF2-DF6E52DAB2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569753"/>
              </p:ext>
            </p:extLst>
          </p:nvPr>
        </p:nvGraphicFramePr>
        <p:xfrm>
          <a:off x="1371600" y="1524000"/>
          <a:ext cx="6324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3BF4C79-7067-4E26-B52A-2E3E44FA1A7C}"/>
              </a:ext>
            </a:extLst>
          </p:cNvPr>
          <p:cNvSpPr txBox="1"/>
          <p:nvPr/>
        </p:nvSpPr>
        <p:spPr>
          <a:xfrm>
            <a:off x="76200" y="3130897"/>
            <a:ext cx="11430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Cohort: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713 students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92FA4A-9B7D-4653-9924-388A0D5B1164}"/>
              </a:ext>
            </a:extLst>
          </p:cNvPr>
          <p:cNvSpPr txBox="1"/>
          <p:nvPr/>
        </p:nvSpPr>
        <p:spPr>
          <a:xfrm>
            <a:off x="7103617" y="2362200"/>
            <a:ext cx="182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tx2"/>
                </a:solidFill>
              </a:rPr>
              <a:t>MATH</a:t>
            </a:r>
            <a:r>
              <a:rPr lang="en-US" dirty="0">
                <a:solidFill>
                  <a:schemeClr val="tx2"/>
                </a:solidFill>
              </a:rPr>
              <a:t>: 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32 students enrolled </a:t>
            </a:r>
            <a:r>
              <a:rPr lang="en-US" b="1" dirty="0">
                <a:solidFill>
                  <a:schemeClr val="tx2"/>
                </a:solidFill>
              </a:rPr>
              <a:t>over</a:t>
            </a:r>
            <a:r>
              <a:rPr lang="en-US" dirty="0">
                <a:solidFill>
                  <a:schemeClr val="tx2"/>
                </a:solidFill>
              </a:rPr>
              <a:t> benchmark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u="sng" dirty="0">
                <a:solidFill>
                  <a:schemeClr val="tx2"/>
                </a:solidFill>
              </a:rPr>
              <a:t>ENGLISH</a:t>
            </a:r>
            <a:r>
              <a:rPr lang="en-US" dirty="0">
                <a:solidFill>
                  <a:schemeClr val="tx2"/>
                </a:solidFill>
              </a:rPr>
              <a:t>: 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11 students enrolled </a:t>
            </a:r>
            <a:r>
              <a:rPr lang="en-US" b="1" dirty="0">
                <a:solidFill>
                  <a:schemeClr val="tx2"/>
                </a:solidFill>
              </a:rPr>
              <a:t>over</a:t>
            </a:r>
            <a:r>
              <a:rPr lang="en-US" dirty="0">
                <a:solidFill>
                  <a:schemeClr val="tx2"/>
                </a:solidFill>
              </a:rPr>
              <a:t> benchmark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B6453C-D47C-4308-B6EB-CBE9F7B42988}"/>
              </a:ext>
            </a:extLst>
          </p:cNvPr>
          <p:cNvSpPr txBox="1"/>
          <p:nvPr/>
        </p:nvSpPr>
        <p:spPr>
          <a:xfrm>
            <a:off x="0" y="58927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Best Practice:  Specialized cohorts and block scheduling</a:t>
            </a:r>
          </a:p>
        </p:txBody>
      </p:sp>
    </p:spTree>
    <p:extLst>
      <p:ext uri="{BB962C8B-B14F-4D97-AF65-F5344CB8AC3E}">
        <p14:creationId xmlns:p14="http://schemas.microsoft.com/office/powerpoint/2010/main" val="22854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941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Gateway Success Report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905000"/>
            <a:ext cx="8802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A quick look back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Phase I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– Task Force on Gateway Mathematics Success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Board adopted gateway course success policy in June 2015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Phase II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– Implementation of Board policy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Phase II: 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English and Mathematics enrollment benchmarks set for 2016-17 (Year One) and 2017-18 (Year Two)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Today’s report – reviewing the outcomes for Year One and setting the stage for Phase III of the project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Phase III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– course completions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4080" y="6492875"/>
            <a:ext cx="2133600" cy="365125"/>
          </a:xfrm>
        </p:spPr>
        <p:txBody>
          <a:bodyPr/>
          <a:lstStyle/>
          <a:p>
            <a:fld id="{6E50D704-AB98-495D-A5C0-4EAE8E2277F9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t>2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09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5565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Phase III:  Course Completions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77599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3">
                    <a:lumMod val="75000"/>
                  </a:schemeClr>
                </a:solidFill>
              </a:rPr>
              <a:t>Shifting focus from enrollment to course completion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1112" y="6492875"/>
            <a:ext cx="2133600" cy="365125"/>
          </a:xfrm>
        </p:spPr>
        <p:txBody>
          <a:bodyPr/>
          <a:lstStyle/>
          <a:p>
            <a:fld id="{6E50D704-AB98-495D-A5C0-4EAE8E2277F9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t>20</a:t>
            </a:fld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A4A142-E968-46BA-BA71-8CCE3DE2DE0B}"/>
              </a:ext>
            </a:extLst>
          </p:cNvPr>
          <p:cNvSpPr txBox="1"/>
          <p:nvPr/>
        </p:nvSpPr>
        <p:spPr>
          <a:xfrm>
            <a:off x="914400" y="2262117"/>
            <a:ext cx="7467600" cy="41549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The Board policy focuses on putting students on a path to gateway course completion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Backed by state and national data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Complete College America supported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Phase II of the project focused on enrollment and changing institutional culture – getting students on the pathway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Phase III is about the end game – course completion and ultimately student success</a:t>
            </a:r>
          </a:p>
        </p:txBody>
      </p:sp>
    </p:spTree>
    <p:extLst>
      <p:ext uri="{BB962C8B-B14F-4D97-AF65-F5344CB8AC3E}">
        <p14:creationId xmlns:p14="http://schemas.microsoft.com/office/powerpoint/2010/main" val="3940583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941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3" name="AutoShape 6" descr="Image result for great basin college student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great basin college student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57" y="6492875"/>
            <a:ext cx="2133600" cy="365125"/>
          </a:xfrm>
        </p:spPr>
        <p:txBody>
          <a:bodyPr/>
          <a:lstStyle/>
          <a:p>
            <a:fld id="{6E50D704-AB98-495D-A5C0-4EAE8E2277F9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t>21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05708-56A4-47EB-A582-AA60BAC29A9F}"/>
              </a:ext>
            </a:extLst>
          </p:cNvPr>
          <p:cNvSpPr txBox="1"/>
          <p:nvPr/>
        </p:nvSpPr>
        <p:spPr>
          <a:xfrm>
            <a:off x="2666999" y="1735856"/>
            <a:ext cx="646275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Culture changes take time  --- time and attention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 -- 4-Year institutions are there!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Extend Year Two enrollment benchmarks to Year Three (2018-19) and adjust for the community colleges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Start reviewing data on course completions percentages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Re-establish Task Force to identify challenges to course completion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E58D03-1062-44C6-AD98-6E24A98C9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/>
          <a:stretch/>
        </p:blipFill>
        <p:spPr>
          <a:xfrm>
            <a:off x="0" y="2514600"/>
            <a:ext cx="249425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49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28800"/>
            <a:ext cx="9144000" cy="259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419600"/>
            <a:ext cx="9144000" cy="53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SHE-Seal.gif"/>
          <p:cNvPicPr>
            <a:picLocks noChangeAspect="1"/>
          </p:cNvPicPr>
          <p:nvPr/>
        </p:nvPicPr>
        <p:blipFill>
          <a:blip r:embed="rId2" cstate="print">
            <a:lum contrast="8000"/>
          </a:blip>
          <a:stretch>
            <a:fillRect/>
          </a:stretch>
        </p:blipFill>
        <p:spPr>
          <a:xfrm>
            <a:off x="2667000" y="1439766"/>
            <a:ext cx="3810000" cy="3840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-10682" y="304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7582" y="6492875"/>
            <a:ext cx="2133600" cy="365125"/>
          </a:xfrm>
        </p:spPr>
        <p:txBody>
          <a:bodyPr/>
          <a:lstStyle/>
          <a:p>
            <a:fld id="{6E50D704-AB98-495D-A5C0-4EAE8E2277F9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t>22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7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941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Phase I:  The Task Force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4080" y="6492875"/>
            <a:ext cx="2133600" cy="365125"/>
          </a:xfrm>
        </p:spPr>
        <p:txBody>
          <a:bodyPr/>
          <a:lstStyle/>
          <a:p>
            <a:fld id="{6E50D704-AB98-495D-A5C0-4EAE8E2277F9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t>3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639C0B-0FB3-4545-ABCA-C0430A6E2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239" y="1828800"/>
            <a:ext cx="3369102" cy="4343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6A0624-06A1-4B22-BCC9-41E23E059C07}"/>
              </a:ext>
            </a:extLst>
          </p:cNvPr>
          <p:cNvSpPr txBox="1"/>
          <p:nvPr/>
        </p:nvSpPr>
        <p:spPr>
          <a:xfrm>
            <a:off x="381000" y="1771585"/>
            <a:ext cx="472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tx2"/>
                </a:solidFill>
              </a:rPr>
              <a:t>October 2014 </a:t>
            </a:r>
            <a:r>
              <a:rPr lang="en-US" sz="2200" dirty="0">
                <a:solidFill>
                  <a:schemeClr val="tx2"/>
                </a:solidFill>
              </a:rPr>
              <a:t>– Invited by Complete College America with six other states to participate in gateway course success project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tx2"/>
                </a:solidFill>
              </a:rPr>
              <a:t>November 2014 </a:t>
            </a:r>
            <a:r>
              <a:rPr lang="en-US" sz="2200" dirty="0">
                <a:solidFill>
                  <a:schemeClr val="tx2"/>
                </a:solidFill>
              </a:rPr>
              <a:t>–  Task Force of math faculty created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tx2"/>
                </a:solidFill>
              </a:rPr>
              <a:t>April 2015 </a:t>
            </a:r>
            <a:r>
              <a:rPr lang="en-US" sz="2200" dirty="0">
                <a:solidFill>
                  <a:schemeClr val="tx2"/>
                </a:solidFill>
              </a:rPr>
              <a:t>– Report and Recommendations of Task Force issued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tx2"/>
                </a:solidFill>
              </a:rPr>
              <a:t>June 2015 </a:t>
            </a:r>
            <a:r>
              <a:rPr lang="en-US" sz="2200" dirty="0">
                <a:solidFill>
                  <a:schemeClr val="tx2"/>
                </a:solidFill>
              </a:rPr>
              <a:t>– Board adopted recommendations of the Task Force</a:t>
            </a:r>
          </a:p>
        </p:txBody>
      </p:sp>
    </p:spTree>
    <p:extLst>
      <p:ext uri="{BB962C8B-B14F-4D97-AF65-F5344CB8AC3E}">
        <p14:creationId xmlns:p14="http://schemas.microsoft.com/office/powerpoint/2010/main" val="323918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062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The Importance of Timely Gateway Mathematics Success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5" y="1594844"/>
            <a:ext cx="913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Impacts on Graduating Students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47423"/>
              </p:ext>
            </p:extLst>
          </p:nvPr>
        </p:nvGraphicFramePr>
        <p:xfrm>
          <a:off x="1447800" y="2133600"/>
          <a:ext cx="3657600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Fall 2007 cohort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 Completed</a:t>
                      </a:r>
                      <a:r>
                        <a:rPr lang="en-US" sz="1400" baseline="0" dirty="0"/>
                        <a:t> Gateway Math in first 2 years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150%</a:t>
                      </a:r>
                    </a:p>
                    <a:p>
                      <a:pPr algn="ctr"/>
                      <a:r>
                        <a:rPr lang="en-US" sz="1400" dirty="0"/>
                        <a:t>Graduation</a:t>
                      </a:r>
                      <a:r>
                        <a:rPr lang="en-US" sz="1400" baseline="0" dirty="0"/>
                        <a:t> Rate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UNLV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59.5%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48.8%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UNR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79.2%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52.0%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NSC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37.0%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25.0%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CSN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16.9%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23.2%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GBC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17.5%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26.8%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TMCC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18.8%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31.8%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WNC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35.1%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30.9%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078962"/>
              </p:ext>
            </p:extLst>
          </p:nvPr>
        </p:nvGraphicFramePr>
        <p:xfrm>
          <a:off x="5170503" y="2133600"/>
          <a:ext cx="2438400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3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% </a:t>
                      </a:r>
                      <a:r>
                        <a:rPr lang="en-US" sz="1400" u="sng" dirty="0"/>
                        <a:t>not</a:t>
                      </a:r>
                      <a:r>
                        <a:rPr lang="en-US" sz="1400" dirty="0"/>
                        <a:t> Completed</a:t>
                      </a:r>
                      <a:r>
                        <a:rPr lang="en-US" sz="1400" baseline="0" dirty="0"/>
                        <a:t> Gateway Math in first 2 years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150%</a:t>
                      </a:r>
                    </a:p>
                    <a:p>
                      <a:pPr algn="ctr"/>
                      <a:r>
                        <a:rPr lang="en-US" sz="1400" dirty="0"/>
                        <a:t>Graduation rate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40.5%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22.6%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20.8%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12.7%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63.0%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3.9%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83.1%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3.9%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82.5%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1.8%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81.2%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1.5%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64.9%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0.3%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525" y="5867400"/>
            <a:ext cx="913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" b="1" i="1" dirty="0">
                <a:solidFill>
                  <a:schemeClr val="accent1">
                    <a:lumMod val="75000"/>
                  </a:schemeClr>
                </a:solidFill>
              </a:rPr>
              <a:t>Task Force Finding:  </a:t>
            </a:r>
            <a:r>
              <a:rPr lang="en-US" sz="1750" dirty="0">
                <a:solidFill>
                  <a:schemeClr val="accent1">
                    <a:lumMod val="75000"/>
                  </a:schemeClr>
                </a:solidFill>
              </a:rPr>
              <a:t>Timely completion of gateway mathematics courses </a:t>
            </a:r>
          </a:p>
          <a:p>
            <a:pPr algn="ctr"/>
            <a:r>
              <a:rPr lang="en-US" sz="1750" dirty="0">
                <a:solidFill>
                  <a:schemeClr val="accent1">
                    <a:lumMod val="75000"/>
                  </a:schemeClr>
                </a:solidFill>
              </a:rPr>
              <a:t>correlates with students persistence and degree completion.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80260"/>
            <a:ext cx="2133600" cy="365125"/>
          </a:xfrm>
        </p:spPr>
        <p:txBody>
          <a:bodyPr/>
          <a:lstStyle/>
          <a:p>
            <a:fld id="{6E50D704-AB98-495D-A5C0-4EAE8E2277F9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t>4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9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5565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The Challenge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7052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Too many students do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enroll in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any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math course in their first year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638063"/>
              </p:ext>
            </p:extLst>
          </p:nvPr>
        </p:nvGraphicFramePr>
        <p:xfrm>
          <a:off x="2569886" y="2263181"/>
          <a:ext cx="4004227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03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Percent of first-time, degree-seeking students that did </a:t>
                      </a:r>
                      <a:r>
                        <a:rPr lang="en-US" sz="1800" u="sng" dirty="0">
                          <a:solidFill>
                            <a:schemeClr val="bg1"/>
                          </a:solidFill>
                        </a:rPr>
                        <a:t>not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enroll in math in the first year of enrollment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(Fall 2012 cohort)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UNLV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18.9%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UNR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4.6%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NSC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32.6%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CSN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67.7%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GBC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38.7%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TMCC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31.2%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WNC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30.1%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1112" y="6492875"/>
            <a:ext cx="2133600" cy="365125"/>
          </a:xfrm>
        </p:spPr>
        <p:txBody>
          <a:bodyPr/>
          <a:lstStyle/>
          <a:p>
            <a:fld id="{6E50D704-AB98-495D-A5C0-4EAE8E2277F9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t>5</a:t>
            </a:fld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8F9DE0-A2CA-43A8-9C8D-050D3CC5E23F}"/>
              </a:ext>
            </a:extLst>
          </p:cNvPr>
          <p:cNvSpPr txBox="1"/>
          <p:nvPr/>
        </p:nvSpPr>
        <p:spPr>
          <a:xfrm>
            <a:off x="0" y="61294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Enroll before you complete  -- changing culture</a:t>
            </a:r>
          </a:p>
        </p:txBody>
      </p:sp>
    </p:spTree>
    <p:extLst>
      <p:ext uri="{BB962C8B-B14F-4D97-AF65-F5344CB8AC3E}">
        <p14:creationId xmlns:p14="http://schemas.microsoft.com/office/powerpoint/2010/main" val="276146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941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Phase I: Board Policy Revision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58031"/>
            <a:ext cx="8229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Adopted June 2015</a:t>
            </a:r>
          </a:p>
          <a:p>
            <a:pPr algn="ctr"/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Title 4, Chapter 16, Section 1</a:t>
            </a:r>
          </a:p>
          <a:p>
            <a:endParaRPr lang="en-US" sz="12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Maintain the ACT “guarantee” for recent high school graduates with      12</a:t>
            </a: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grade conditions – originally adopted by the Board in December 2014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Degree-seeking students that place below college level, but are at least high school ready,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must be placed on a pathway for gateway course completion (English and mathematics) within the first year of enrollment</a:t>
            </a:r>
          </a:p>
          <a:p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Exception for students in a STEM program – placement into a three-semester sequence culminating in the gateway college algebra course</a:t>
            </a:r>
          </a:p>
          <a:p>
            <a:pPr lvl="1"/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Generally, degree-seeking students must be continuously enrolled in the appropriate mathematics and English courses until the institutional core curriculum mathematics and English requirements are completed</a:t>
            </a:r>
          </a:p>
          <a:p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59404"/>
            <a:ext cx="2133600" cy="365125"/>
          </a:xfrm>
        </p:spPr>
        <p:txBody>
          <a:bodyPr/>
          <a:lstStyle/>
          <a:p>
            <a:fld id="{6E50D704-AB98-495D-A5C0-4EAE8E2277F9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t>6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9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941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Phase II:  Implementation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4080" y="6492875"/>
            <a:ext cx="2133600" cy="365125"/>
          </a:xfrm>
        </p:spPr>
        <p:txBody>
          <a:bodyPr/>
          <a:lstStyle/>
          <a:p>
            <a:fld id="{6E50D704-AB98-495D-A5C0-4EAE8E2277F9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t>7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B603C0-A1AF-4E85-A71C-E0BC5BD9AFDD}"/>
              </a:ext>
            </a:extLst>
          </p:cNvPr>
          <p:cNvSpPr txBox="1"/>
          <p:nvPr/>
        </p:nvSpPr>
        <p:spPr>
          <a:xfrm>
            <a:off x="0" y="17181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Action Plans, Benchmarks, and Implementation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15A8B-C341-406E-A797-E46AA04E242F}"/>
              </a:ext>
            </a:extLst>
          </p:cNvPr>
          <p:cNvSpPr txBox="1"/>
          <p:nvPr/>
        </p:nvSpPr>
        <p:spPr>
          <a:xfrm>
            <a:off x="381000" y="2430964"/>
            <a:ext cx="8382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November 2015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February 2016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– statewide meetings held to begin the process of developing institutional action plans and establishing data benchmarks to measure progress towards implementation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June 2016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– presented institutional action plans and data benchmarks to the ARSA Committee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2016-17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was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Year One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of implementation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Today’s report is on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actual enrollment versus Year One benchmark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– how are we doing on implementation?</a:t>
            </a:r>
          </a:p>
        </p:txBody>
      </p:sp>
    </p:spTree>
    <p:extLst>
      <p:ext uri="{BB962C8B-B14F-4D97-AF65-F5344CB8AC3E}">
        <p14:creationId xmlns:p14="http://schemas.microsoft.com/office/powerpoint/2010/main" val="117258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941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Phase II:  It takes a village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4080" y="6492875"/>
            <a:ext cx="2133600" cy="365125"/>
          </a:xfrm>
        </p:spPr>
        <p:txBody>
          <a:bodyPr/>
          <a:lstStyle/>
          <a:p>
            <a:fld id="{6E50D704-AB98-495D-A5C0-4EAE8E2277F9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t>8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63C8DE-F9CF-4E52-AEC7-9C8034B315CA}"/>
              </a:ext>
            </a:extLst>
          </p:cNvPr>
          <p:cNvSpPr txBox="1"/>
          <p:nvPr/>
        </p:nvSpPr>
        <p:spPr>
          <a:xfrm>
            <a:off x="609600" y="1947864"/>
            <a:ext cx="77343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2"/>
                </a:solidFill>
              </a:rPr>
              <a:t>Tapping into UNR’s experience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2"/>
                </a:solidFill>
              </a:rPr>
              <a:t>Theo Meek, Coordinator of Records and Registration, UNR Admissions and Records/Enrollment Services, provided additional support to the institutions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2"/>
                </a:solidFill>
              </a:rPr>
              <a:t>Registration Holds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2"/>
                </a:solidFill>
              </a:rPr>
              <a:t>Workload challenges created by an often manual process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2"/>
                </a:solidFill>
              </a:rPr>
              <a:t>Changing institutional culture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135683-8F11-4BD3-B42D-DC3E8A43C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6"/>
          <a:stretch/>
        </p:blipFill>
        <p:spPr>
          <a:xfrm>
            <a:off x="6166332" y="5105400"/>
            <a:ext cx="2184226" cy="130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941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Following UNR’s Lead</a:t>
            </a:r>
          </a:p>
        </p:txBody>
      </p:sp>
      <p:sp>
        <p:nvSpPr>
          <p:cNvPr id="3" name="AutoShape 6" descr="Image result for great basin college student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great basin college student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59404"/>
            <a:ext cx="2133600" cy="365125"/>
          </a:xfrm>
        </p:spPr>
        <p:txBody>
          <a:bodyPr/>
          <a:lstStyle/>
          <a:p>
            <a:fld id="{6E50D704-AB98-495D-A5C0-4EAE8E2277F9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t>9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D1E920-B5DB-4B75-BDE3-E86DF6E5D07B}"/>
              </a:ext>
            </a:extLst>
          </p:cNvPr>
          <p:cNvSpPr txBox="1"/>
          <p:nvPr/>
        </p:nvSpPr>
        <p:spPr>
          <a:xfrm>
            <a:off x="409852" y="6309537"/>
            <a:ext cx="8305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What does full implementation look like?   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D27CB65-3D3B-480A-A4FF-D73F8B1F3F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080804"/>
              </p:ext>
            </p:extLst>
          </p:nvPr>
        </p:nvGraphicFramePr>
        <p:xfrm>
          <a:off x="609877" y="1570807"/>
          <a:ext cx="7848323" cy="4738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7711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1135</Words>
  <Application>Microsoft Office PowerPoint</Application>
  <PresentationFormat>On-screen Show (4:3)</PresentationFormat>
  <Paragraphs>281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NSHE 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Abba</dc:creator>
  <cp:lastModifiedBy>Crystal Abba</cp:lastModifiedBy>
  <cp:revision>88</cp:revision>
  <cp:lastPrinted>2017-10-23T17:26:32Z</cp:lastPrinted>
  <dcterms:created xsi:type="dcterms:W3CDTF">2016-02-08T23:05:18Z</dcterms:created>
  <dcterms:modified xsi:type="dcterms:W3CDTF">2017-10-30T19:56:31Z</dcterms:modified>
</cp:coreProperties>
</file>